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3"/>
  </p:notesMasterIdLst>
  <p:handoutMasterIdLst>
    <p:handoutMasterId r:id="rId794"/>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330" r:id="rId60"/>
    <p:sldId id="3331" r:id="rId61"/>
    <p:sldId id="3332" r:id="rId62"/>
    <p:sldId id="3333" r:id="rId63"/>
    <p:sldId id="3334" r:id="rId64"/>
    <p:sldId id="3265" r:id="rId65"/>
    <p:sldId id="3317" r:id="rId66"/>
    <p:sldId id="3266" r:id="rId67"/>
    <p:sldId id="3320" r:id="rId68"/>
    <p:sldId id="3321" r:id="rId69"/>
    <p:sldId id="3323" r:id="rId70"/>
    <p:sldId id="3322" r:id="rId71"/>
    <p:sldId id="3319" r:id="rId72"/>
    <p:sldId id="3267" r:id="rId73"/>
    <p:sldId id="3268" r:id="rId74"/>
    <p:sldId id="3270" r:id="rId75"/>
    <p:sldId id="3271" r:id="rId76"/>
    <p:sldId id="3313" r:id="rId77"/>
    <p:sldId id="3318" r:id="rId78"/>
    <p:sldId id="3315" r:id="rId79"/>
    <p:sldId id="3316" r:id="rId80"/>
    <p:sldId id="3272" r:id="rId81"/>
    <p:sldId id="3273" r:id="rId82"/>
    <p:sldId id="3274" r:id="rId83"/>
    <p:sldId id="3275" r:id="rId84"/>
    <p:sldId id="3276" r:id="rId85"/>
    <p:sldId id="3277"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363" r:id="rId157"/>
    <p:sldId id="3364" r:id="rId158"/>
    <p:sldId id="3433" r:id="rId159"/>
    <p:sldId id="3434" r:id="rId160"/>
    <p:sldId id="3435" r:id="rId161"/>
    <p:sldId id="3366" r:id="rId162"/>
    <p:sldId id="3367" r:id="rId163"/>
    <p:sldId id="3368" r:id="rId164"/>
    <p:sldId id="3369" r:id="rId165"/>
    <p:sldId id="3436" r:id="rId166"/>
    <p:sldId id="3370" r:id="rId167"/>
    <p:sldId id="3371" r:id="rId168"/>
    <p:sldId id="3372" r:id="rId169"/>
    <p:sldId id="3373" r:id="rId170"/>
    <p:sldId id="3374" r:id="rId171"/>
    <p:sldId id="3375" r:id="rId172"/>
    <p:sldId id="3379" r:id="rId173"/>
    <p:sldId id="3380" r:id="rId174"/>
    <p:sldId id="3381" r:id="rId175"/>
    <p:sldId id="3382" r:id="rId176"/>
    <p:sldId id="3383" r:id="rId177"/>
    <p:sldId id="3384" r:id="rId178"/>
    <p:sldId id="3385" r:id="rId179"/>
    <p:sldId id="3386" r:id="rId180"/>
    <p:sldId id="3387" r:id="rId181"/>
    <p:sldId id="3392" r:id="rId182"/>
    <p:sldId id="3393" r:id="rId183"/>
    <p:sldId id="3394" r:id="rId184"/>
    <p:sldId id="3395" r:id="rId185"/>
    <p:sldId id="3396" r:id="rId186"/>
    <p:sldId id="3397" r:id="rId187"/>
    <p:sldId id="3398" r:id="rId188"/>
    <p:sldId id="3399" r:id="rId189"/>
    <p:sldId id="3400" r:id="rId190"/>
    <p:sldId id="3401" r:id="rId191"/>
    <p:sldId id="3402" r:id="rId192"/>
    <p:sldId id="3403" r:id="rId193"/>
    <p:sldId id="3404" r:id="rId194"/>
    <p:sldId id="3405" r:id="rId195"/>
    <p:sldId id="3406" r:id="rId196"/>
    <p:sldId id="3407" r:id="rId197"/>
    <p:sldId id="3408" r:id="rId198"/>
    <p:sldId id="3409" r:id="rId199"/>
    <p:sldId id="3410" r:id="rId200"/>
    <p:sldId id="3411" r:id="rId201"/>
    <p:sldId id="3437" r:id="rId202"/>
    <p:sldId id="3442" r:id="rId203"/>
    <p:sldId id="3438" r:id="rId204"/>
    <p:sldId id="3439" r:id="rId205"/>
    <p:sldId id="3440" r:id="rId206"/>
    <p:sldId id="3441" r:id="rId207"/>
    <p:sldId id="3376" r:id="rId208"/>
    <p:sldId id="3377" r:id="rId209"/>
    <p:sldId id="3378" r:id="rId210"/>
    <p:sldId id="3414" r:id="rId211"/>
    <p:sldId id="3415" r:id="rId212"/>
    <p:sldId id="3416" r:id="rId213"/>
    <p:sldId id="3259" r:id="rId214"/>
    <p:sldId id="3262" r:id="rId215"/>
    <p:sldId id="3263" r:id="rId216"/>
    <p:sldId id="3419" r:id="rId217"/>
    <p:sldId id="3420" r:id="rId218"/>
    <p:sldId id="3421" r:id="rId219"/>
    <p:sldId id="3422" r:id="rId220"/>
    <p:sldId id="3423" r:id="rId221"/>
    <p:sldId id="3424" r:id="rId222"/>
    <p:sldId id="3425" r:id="rId223"/>
    <p:sldId id="3426" r:id="rId224"/>
    <p:sldId id="3427" r:id="rId225"/>
    <p:sldId id="3428" r:id="rId226"/>
    <p:sldId id="3429" r:id="rId227"/>
    <p:sldId id="3430" r:id="rId228"/>
    <p:sldId id="3431" r:id="rId229"/>
    <p:sldId id="3432" r:id="rId230"/>
    <p:sldId id="3192" r:id="rId231"/>
    <p:sldId id="3191" r:id="rId232"/>
    <p:sldId id="358" r:id="rId233"/>
    <p:sldId id="357" r:id="rId234"/>
    <p:sldId id="356" r:id="rId235"/>
    <p:sldId id="359" r:id="rId236"/>
    <p:sldId id="399" r:id="rId237"/>
    <p:sldId id="2331" r:id="rId238"/>
    <p:sldId id="2332" r:id="rId239"/>
    <p:sldId id="2330" r:id="rId240"/>
    <p:sldId id="348" r:id="rId241"/>
    <p:sldId id="351" r:id="rId242"/>
    <p:sldId id="321" r:id="rId243"/>
    <p:sldId id="352" r:id="rId244"/>
    <p:sldId id="318" r:id="rId245"/>
    <p:sldId id="324" r:id="rId246"/>
    <p:sldId id="396" r:id="rId247"/>
    <p:sldId id="397" r:id="rId248"/>
    <p:sldId id="398" r:id="rId249"/>
    <p:sldId id="340" r:id="rId250"/>
    <p:sldId id="344" r:id="rId251"/>
    <p:sldId id="329" r:id="rId252"/>
    <p:sldId id="338" r:id="rId253"/>
    <p:sldId id="326" r:id="rId254"/>
    <p:sldId id="346" r:id="rId255"/>
    <p:sldId id="337" r:id="rId256"/>
    <p:sldId id="333" r:id="rId257"/>
    <p:sldId id="336" r:id="rId258"/>
    <p:sldId id="353" r:id="rId259"/>
    <p:sldId id="342" r:id="rId260"/>
    <p:sldId id="330" r:id="rId261"/>
    <p:sldId id="332" r:id="rId262"/>
    <p:sldId id="339" r:id="rId263"/>
    <p:sldId id="331" r:id="rId264"/>
    <p:sldId id="341" r:id="rId265"/>
    <p:sldId id="279" r:id="rId266"/>
    <p:sldId id="343" r:id="rId267"/>
    <p:sldId id="276" r:id="rId268"/>
    <p:sldId id="349" r:id="rId269"/>
    <p:sldId id="400" r:id="rId270"/>
    <p:sldId id="401" r:id="rId271"/>
    <p:sldId id="403" r:id="rId272"/>
    <p:sldId id="402" r:id="rId273"/>
    <p:sldId id="362" r:id="rId274"/>
    <p:sldId id="374" r:id="rId275"/>
    <p:sldId id="375" r:id="rId276"/>
    <p:sldId id="379" r:id="rId277"/>
    <p:sldId id="380" r:id="rId278"/>
    <p:sldId id="377" r:id="rId279"/>
    <p:sldId id="378" r:id="rId280"/>
    <p:sldId id="384" r:id="rId281"/>
    <p:sldId id="369" r:id="rId282"/>
    <p:sldId id="366" r:id="rId283"/>
    <p:sldId id="376" r:id="rId284"/>
    <p:sldId id="368" r:id="rId285"/>
    <p:sldId id="371" r:id="rId286"/>
    <p:sldId id="365" r:id="rId287"/>
    <p:sldId id="364" r:id="rId288"/>
    <p:sldId id="370" r:id="rId289"/>
    <p:sldId id="367" r:id="rId290"/>
    <p:sldId id="385" r:id="rId291"/>
    <p:sldId id="381" r:id="rId292"/>
    <p:sldId id="382" r:id="rId293"/>
    <p:sldId id="383" r:id="rId294"/>
    <p:sldId id="363" r:id="rId295"/>
    <p:sldId id="372" r:id="rId296"/>
    <p:sldId id="281" r:id="rId297"/>
    <p:sldId id="390" r:id="rId298"/>
    <p:sldId id="386" r:id="rId299"/>
    <p:sldId id="389" r:id="rId300"/>
    <p:sldId id="388" r:id="rId301"/>
    <p:sldId id="387" r:id="rId302"/>
    <p:sldId id="373" r:id="rId303"/>
    <p:sldId id="259" r:id="rId304"/>
    <p:sldId id="391" r:id="rId305"/>
    <p:sldId id="395" r:id="rId306"/>
    <p:sldId id="392" r:id="rId307"/>
    <p:sldId id="393" r:id="rId308"/>
    <p:sldId id="360" r:id="rId309"/>
    <p:sldId id="405" r:id="rId310"/>
    <p:sldId id="410" r:id="rId311"/>
    <p:sldId id="411" r:id="rId312"/>
    <p:sldId id="422" r:id="rId313"/>
    <p:sldId id="409" r:id="rId314"/>
    <p:sldId id="412" r:id="rId315"/>
    <p:sldId id="413" r:id="rId316"/>
    <p:sldId id="416" r:id="rId317"/>
    <p:sldId id="415" r:id="rId318"/>
    <p:sldId id="414" r:id="rId319"/>
    <p:sldId id="406" r:id="rId320"/>
    <p:sldId id="423" r:id="rId321"/>
    <p:sldId id="407" r:id="rId322"/>
    <p:sldId id="408" r:id="rId323"/>
    <p:sldId id="425" r:id="rId324"/>
    <p:sldId id="417" r:id="rId325"/>
    <p:sldId id="418" r:id="rId326"/>
    <p:sldId id="419" r:id="rId327"/>
    <p:sldId id="426" r:id="rId328"/>
    <p:sldId id="420" r:id="rId329"/>
    <p:sldId id="421" r:id="rId330"/>
    <p:sldId id="317" r:id="rId331"/>
    <p:sldId id="287" r:id="rId332"/>
    <p:sldId id="288" r:id="rId333"/>
    <p:sldId id="424" r:id="rId334"/>
    <p:sldId id="303" r:id="rId335"/>
    <p:sldId id="404" r:id="rId336"/>
    <p:sldId id="436" r:id="rId337"/>
    <p:sldId id="466" r:id="rId338"/>
    <p:sldId id="446" r:id="rId339"/>
    <p:sldId id="447" r:id="rId340"/>
    <p:sldId id="448" r:id="rId341"/>
    <p:sldId id="428" r:id="rId342"/>
    <p:sldId id="429" r:id="rId343"/>
    <p:sldId id="442" r:id="rId344"/>
    <p:sldId id="431" r:id="rId345"/>
    <p:sldId id="432" r:id="rId346"/>
    <p:sldId id="433" r:id="rId347"/>
    <p:sldId id="444" r:id="rId348"/>
    <p:sldId id="443" r:id="rId349"/>
    <p:sldId id="435" r:id="rId350"/>
    <p:sldId id="455" r:id="rId351"/>
    <p:sldId id="439" r:id="rId352"/>
    <p:sldId id="440" r:id="rId353"/>
    <p:sldId id="445" r:id="rId354"/>
    <p:sldId id="451" r:id="rId355"/>
    <p:sldId id="452" r:id="rId356"/>
    <p:sldId id="484" r:id="rId357"/>
    <p:sldId id="457" r:id="rId358"/>
    <p:sldId id="458" r:id="rId359"/>
    <p:sldId id="459" r:id="rId360"/>
    <p:sldId id="460" r:id="rId361"/>
    <p:sldId id="462" r:id="rId362"/>
    <p:sldId id="461" r:id="rId363"/>
    <p:sldId id="470" r:id="rId364"/>
    <p:sldId id="493" r:id="rId365"/>
    <p:sldId id="492" r:id="rId366"/>
    <p:sldId id="486" r:id="rId367"/>
    <p:sldId id="453" r:id="rId368"/>
    <p:sldId id="456" r:id="rId369"/>
    <p:sldId id="463" r:id="rId370"/>
    <p:sldId id="464" r:id="rId371"/>
    <p:sldId id="430" r:id="rId372"/>
    <p:sldId id="485" r:id="rId373"/>
    <p:sldId id="450" r:id="rId374"/>
    <p:sldId id="483" r:id="rId375"/>
    <p:sldId id="481" r:id="rId376"/>
    <p:sldId id="482" r:id="rId377"/>
    <p:sldId id="477" r:id="rId378"/>
    <p:sldId id="480" r:id="rId379"/>
    <p:sldId id="476" r:id="rId380"/>
    <p:sldId id="479" r:id="rId381"/>
    <p:sldId id="478" r:id="rId382"/>
    <p:sldId id="472" r:id="rId383"/>
    <p:sldId id="473" r:id="rId384"/>
    <p:sldId id="474" r:id="rId385"/>
    <p:sldId id="487" r:id="rId386"/>
    <p:sldId id="488" r:id="rId387"/>
    <p:sldId id="497" r:id="rId388"/>
    <p:sldId id="498" r:id="rId389"/>
    <p:sldId id="490" r:id="rId390"/>
    <p:sldId id="468" r:id="rId391"/>
    <p:sldId id="469" r:id="rId392"/>
    <p:sldId id="2045" r:id="rId393"/>
    <p:sldId id="2044" r:id="rId394"/>
    <p:sldId id="499" r:id="rId395"/>
    <p:sldId id="2003" r:id="rId396"/>
    <p:sldId id="2038" r:id="rId397"/>
    <p:sldId id="2006" r:id="rId398"/>
    <p:sldId id="2007" r:id="rId399"/>
    <p:sldId id="2009" r:id="rId400"/>
    <p:sldId id="2039" r:id="rId401"/>
    <p:sldId id="2011" r:id="rId402"/>
    <p:sldId id="2012" r:id="rId403"/>
    <p:sldId id="2013" r:id="rId404"/>
    <p:sldId id="2008" r:id="rId405"/>
    <p:sldId id="2040" r:id="rId406"/>
    <p:sldId id="2043" r:id="rId407"/>
    <p:sldId id="2041" r:id="rId408"/>
    <p:sldId id="2046" r:id="rId409"/>
    <p:sldId id="2190" r:id="rId410"/>
    <p:sldId id="2047" r:id="rId411"/>
    <p:sldId id="1771" r:id="rId412"/>
    <p:sldId id="1772" r:id="rId413"/>
    <p:sldId id="2185" r:id="rId414"/>
    <p:sldId id="2048" r:id="rId415"/>
    <p:sldId id="2051" r:id="rId416"/>
    <p:sldId id="2063" r:id="rId417"/>
    <p:sldId id="2081" r:id="rId418"/>
    <p:sldId id="2183" r:id="rId419"/>
    <p:sldId id="2184" r:id="rId420"/>
    <p:sldId id="2052" r:id="rId421"/>
    <p:sldId id="2066" r:id="rId422"/>
    <p:sldId id="2181" r:id="rId423"/>
    <p:sldId id="2182" r:id="rId424"/>
    <p:sldId id="475" r:id="rId425"/>
    <p:sldId id="2071" r:id="rId426"/>
    <p:sldId id="2073" r:id="rId427"/>
    <p:sldId id="2074" r:id="rId428"/>
    <p:sldId id="2086" r:id="rId429"/>
    <p:sldId id="2061" r:id="rId430"/>
    <p:sldId id="2072" r:id="rId431"/>
    <p:sldId id="1789" r:id="rId432"/>
    <p:sldId id="1790" r:id="rId433"/>
    <p:sldId id="1791" r:id="rId434"/>
    <p:sldId id="1800" r:id="rId435"/>
    <p:sldId id="1792" r:id="rId436"/>
    <p:sldId id="1793" r:id="rId437"/>
    <p:sldId id="1794" r:id="rId438"/>
    <p:sldId id="1795" r:id="rId439"/>
    <p:sldId id="1796" r:id="rId440"/>
    <p:sldId id="1797" r:id="rId441"/>
    <p:sldId id="1798" r:id="rId442"/>
    <p:sldId id="1799" r:id="rId443"/>
    <p:sldId id="2089" r:id="rId444"/>
    <p:sldId id="2075" r:id="rId445"/>
    <p:sldId id="2088" r:id="rId446"/>
    <p:sldId id="2049" r:id="rId447"/>
    <p:sldId id="2054" r:id="rId448"/>
    <p:sldId id="2067" r:id="rId449"/>
    <p:sldId id="2082" r:id="rId450"/>
    <p:sldId id="2078" r:id="rId451"/>
    <p:sldId id="2079" r:id="rId452"/>
    <p:sldId id="2069" r:id="rId453"/>
    <p:sldId id="2070" r:id="rId454"/>
    <p:sldId id="2059" r:id="rId455"/>
    <p:sldId id="2068" r:id="rId456"/>
    <p:sldId id="2077" r:id="rId457"/>
    <p:sldId id="2083" r:id="rId458"/>
    <p:sldId id="2084" r:id="rId459"/>
    <p:sldId id="2085" r:id="rId460"/>
    <p:sldId id="2176" r:id="rId461"/>
    <p:sldId id="2216" r:id="rId462"/>
    <p:sldId id="2210" r:id="rId463"/>
    <p:sldId id="2211" r:id="rId464"/>
    <p:sldId id="2209" r:id="rId465"/>
    <p:sldId id="2212" r:id="rId466"/>
    <p:sldId id="2213" r:id="rId467"/>
    <p:sldId id="2214" r:id="rId468"/>
    <p:sldId id="2217" r:id="rId469"/>
    <p:sldId id="2215" r:id="rId470"/>
    <p:sldId id="2208" r:id="rId471"/>
    <p:sldId id="2056" r:id="rId472"/>
    <p:sldId id="2057" r:id="rId473"/>
    <p:sldId id="2076" r:id="rId474"/>
    <p:sldId id="2090" r:id="rId475"/>
    <p:sldId id="2186" r:id="rId476"/>
    <p:sldId id="2199" r:id="rId477"/>
    <p:sldId id="2194" r:id="rId478"/>
    <p:sldId id="2196" r:id="rId479"/>
    <p:sldId id="2195" r:id="rId480"/>
    <p:sldId id="2191" r:id="rId481"/>
    <p:sldId id="2198" r:id="rId482"/>
    <p:sldId id="2192" r:id="rId483"/>
    <p:sldId id="2220" r:id="rId484"/>
    <p:sldId id="2197" r:id="rId485"/>
    <p:sldId id="2053" r:id="rId486"/>
    <p:sldId id="2062" r:id="rId487"/>
    <p:sldId id="2093" r:id="rId488"/>
    <p:sldId id="2174" r:id="rId489"/>
    <p:sldId id="2175" r:id="rId490"/>
    <p:sldId id="2173" r:id="rId491"/>
    <p:sldId id="2218" r:id="rId492"/>
    <p:sldId id="2240" r:id="rId493"/>
    <p:sldId id="2263" r:id="rId494"/>
    <p:sldId id="2264" r:id="rId495"/>
    <p:sldId id="2262" r:id="rId496"/>
    <p:sldId id="2261" r:id="rId497"/>
    <p:sldId id="2242" r:id="rId498"/>
    <p:sldId id="2241" r:id="rId499"/>
    <p:sldId id="2243" r:id="rId500"/>
    <p:sldId id="2238" r:id="rId501"/>
    <p:sldId id="2258" r:id="rId502"/>
    <p:sldId id="2257" r:id="rId503"/>
    <p:sldId id="2249" r:id="rId504"/>
    <p:sldId id="2250" r:id="rId505"/>
    <p:sldId id="2244" r:id="rId506"/>
    <p:sldId id="2245" r:id="rId507"/>
    <p:sldId id="2251" r:id="rId508"/>
    <p:sldId id="2246" r:id="rId509"/>
    <p:sldId id="2247" r:id="rId510"/>
    <p:sldId id="2248" r:id="rId511"/>
    <p:sldId id="2259" r:id="rId512"/>
    <p:sldId id="2239" r:id="rId513"/>
    <p:sldId id="2253" r:id="rId514"/>
    <p:sldId id="2254" r:id="rId515"/>
    <p:sldId id="2255" r:id="rId516"/>
    <p:sldId id="2256" r:id="rId517"/>
    <p:sldId id="2219" r:id="rId518"/>
    <p:sldId id="2193" r:id="rId519"/>
    <p:sldId id="2178" r:id="rId520"/>
    <p:sldId id="2179" r:id="rId521"/>
    <p:sldId id="2180" r:id="rId522"/>
    <p:sldId id="2050" r:id="rId523"/>
    <p:sldId id="2188" r:id="rId524"/>
    <p:sldId id="2221" r:id="rId525"/>
    <p:sldId id="2177" r:id="rId526"/>
    <p:sldId id="2058" r:id="rId527"/>
    <p:sldId id="2092" r:id="rId528"/>
    <p:sldId id="2222" r:id="rId529"/>
    <p:sldId id="2300" r:id="rId530"/>
    <p:sldId id="2200" r:id="rId531"/>
    <p:sldId id="2201" r:id="rId532"/>
    <p:sldId id="2267" r:id="rId533"/>
    <p:sldId id="2203" r:id="rId534"/>
    <p:sldId id="2223" r:id="rId535"/>
    <p:sldId id="306" r:id="rId536"/>
    <p:sldId id="2301" r:id="rId537"/>
    <p:sldId id="2224" r:id="rId538"/>
    <p:sldId id="307" r:id="rId539"/>
    <p:sldId id="2225" r:id="rId540"/>
    <p:sldId id="2228" r:id="rId541"/>
    <p:sldId id="2229" r:id="rId542"/>
    <p:sldId id="2231" r:id="rId543"/>
    <p:sldId id="2232" r:id="rId544"/>
    <p:sldId id="2230" r:id="rId545"/>
    <p:sldId id="2226" r:id="rId546"/>
    <p:sldId id="308" r:id="rId547"/>
    <p:sldId id="309" r:id="rId548"/>
    <p:sldId id="2266" r:id="rId549"/>
    <p:sldId id="2303" r:id="rId550"/>
    <p:sldId id="2304" r:id="rId551"/>
    <p:sldId id="2305" r:id="rId552"/>
    <p:sldId id="2306" r:id="rId553"/>
    <p:sldId id="2307" r:id="rId554"/>
    <p:sldId id="2308" r:id="rId555"/>
    <p:sldId id="2309" r:id="rId556"/>
    <p:sldId id="2270" r:id="rId557"/>
    <p:sldId id="2235" r:id="rId558"/>
    <p:sldId id="2310" r:id="rId559"/>
    <p:sldId id="2274" r:id="rId560"/>
    <p:sldId id="2311" r:id="rId561"/>
    <p:sldId id="2271" r:id="rId562"/>
    <p:sldId id="2236" r:id="rId563"/>
    <p:sldId id="2265" r:id="rId564"/>
    <p:sldId id="2237" r:id="rId565"/>
    <p:sldId id="2312" r:id="rId566"/>
    <p:sldId id="2313" r:id="rId567"/>
    <p:sldId id="2314" r:id="rId568"/>
    <p:sldId id="2234" r:id="rId569"/>
    <p:sldId id="2315" r:id="rId570"/>
    <p:sldId id="2268" r:id="rId571"/>
    <p:sldId id="2273" r:id="rId572"/>
    <p:sldId id="2276" r:id="rId573"/>
    <p:sldId id="2281" r:id="rId574"/>
    <p:sldId id="2275" r:id="rId575"/>
    <p:sldId id="2282" r:id="rId576"/>
    <p:sldId id="2283" r:id="rId577"/>
    <p:sldId id="2297" r:id="rId578"/>
    <p:sldId id="2284" r:id="rId579"/>
    <p:sldId id="2285" r:id="rId580"/>
    <p:sldId id="2286" r:id="rId581"/>
    <p:sldId id="2298" r:id="rId582"/>
    <p:sldId id="2299" r:id="rId583"/>
    <p:sldId id="2294" r:id="rId584"/>
    <p:sldId id="2295" r:id="rId585"/>
    <p:sldId id="2296" r:id="rId586"/>
    <p:sldId id="2272" r:id="rId587"/>
    <p:sldId id="2287" r:id="rId588"/>
    <p:sldId id="2288" r:id="rId589"/>
    <p:sldId id="2290" r:id="rId590"/>
    <p:sldId id="2269" r:id="rId591"/>
    <p:sldId id="2289" r:id="rId592"/>
    <p:sldId id="2292" r:id="rId593"/>
    <p:sldId id="2291" r:id="rId594"/>
    <p:sldId id="2339" r:id="rId595"/>
    <p:sldId id="2344" r:id="rId596"/>
    <p:sldId id="2356" r:id="rId597"/>
    <p:sldId id="2323" r:id="rId598"/>
    <p:sldId id="2324" r:id="rId599"/>
    <p:sldId id="2326" r:id="rId600"/>
    <p:sldId id="2329" r:id="rId601"/>
    <p:sldId id="2328" r:id="rId602"/>
    <p:sldId id="2325" r:id="rId603"/>
    <p:sldId id="2327" r:id="rId604"/>
    <p:sldId id="2333" r:id="rId605"/>
    <p:sldId id="2320" r:id="rId606"/>
    <p:sldId id="2321" r:id="rId607"/>
    <p:sldId id="2334" r:id="rId608"/>
    <p:sldId id="2335" r:id="rId609"/>
    <p:sldId id="2336" r:id="rId610"/>
    <p:sldId id="2337" r:id="rId611"/>
    <p:sldId id="2338" r:id="rId612"/>
    <p:sldId id="2364" r:id="rId613"/>
    <p:sldId id="2365" r:id="rId614"/>
    <p:sldId id="2366" r:id="rId615"/>
    <p:sldId id="2340" r:id="rId616"/>
    <p:sldId id="2361" r:id="rId617"/>
    <p:sldId id="2363" r:id="rId618"/>
    <p:sldId id="2362" r:id="rId619"/>
    <p:sldId id="2341" r:id="rId620"/>
    <p:sldId id="2342" r:id="rId621"/>
    <p:sldId id="2343" r:id="rId622"/>
    <p:sldId id="2354" r:id="rId623"/>
    <p:sldId id="2316" r:id="rId624"/>
    <p:sldId id="2318" r:id="rId625"/>
    <p:sldId id="2348" r:id="rId626"/>
    <p:sldId id="2352" r:id="rId627"/>
    <p:sldId id="2347" r:id="rId628"/>
    <p:sldId id="2353" r:id="rId629"/>
    <p:sldId id="2319" r:id="rId630"/>
    <p:sldId id="2317" r:id="rId631"/>
    <p:sldId id="2345" r:id="rId632"/>
    <p:sldId id="2349" r:id="rId633"/>
    <p:sldId id="2351" r:id="rId634"/>
    <p:sldId id="2350" r:id="rId635"/>
    <p:sldId id="2346" r:id="rId636"/>
    <p:sldId id="2357" r:id="rId637"/>
    <p:sldId id="2358" r:id="rId638"/>
    <p:sldId id="2359" r:id="rId639"/>
    <p:sldId id="2355" r:id="rId640"/>
    <p:sldId id="2360" r:id="rId641"/>
    <p:sldId id="2377" r:id="rId642"/>
    <p:sldId id="2387" r:id="rId643"/>
    <p:sldId id="2368" r:id="rId644"/>
    <p:sldId id="2379" r:id="rId645"/>
    <p:sldId id="2374" r:id="rId646"/>
    <p:sldId id="2375" r:id="rId647"/>
    <p:sldId id="2380" r:id="rId648"/>
    <p:sldId id="2376" r:id="rId649"/>
    <p:sldId id="2381" r:id="rId650"/>
    <p:sldId id="2370" r:id="rId651"/>
    <p:sldId id="2372" r:id="rId652"/>
    <p:sldId id="2425" r:id="rId653"/>
    <p:sldId id="2426" r:id="rId654"/>
    <p:sldId id="2390" r:id="rId655"/>
    <p:sldId id="2393" r:id="rId656"/>
    <p:sldId id="2391" r:id="rId657"/>
    <p:sldId id="2443" r:id="rId658"/>
    <p:sldId id="2445" r:id="rId659"/>
    <p:sldId id="2394" r:id="rId660"/>
    <p:sldId id="2395" r:id="rId661"/>
    <p:sldId id="2396" r:id="rId662"/>
    <p:sldId id="2397" r:id="rId663"/>
    <p:sldId id="2398" r:id="rId664"/>
    <p:sldId id="2399" r:id="rId665"/>
    <p:sldId id="2400" r:id="rId666"/>
    <p:sldId id="2401" r:id="rId667"/>
    <p:sldId id="2402" r:id="rId668"/>
    <p:sldId id="2422" r:id="rId669"/>
    <p:sldId id="2421" r:id="rId670"/>
    <p:sldId id="2403" r:id="rId671"/>
    <p:sldId id="2404" r:id="rId672"/>
    <p:sldId id="2405" r:id="rId673"/>
    <p:sldId id="2406" r:id="rId674"/>
    <p:sldId id="2407" r:id="rId675"/>
    <p:sldId id="2408" r:id="rId676"/>
    <p:sldId id="2409" r:id="rId677"/>
    <p:sldId id="2410" r:id="rId678"/>
    <p:sldId id="2411" r:id="rId679"/>
    <p:sldId id="2412" r:id="rId680"/>
    <p:sldId id="2413" r:id="rId681"/>
    <p:sldId id="2414" r:id="rId682"/>
    <p:sldId id="2415" r:id="rId683"/>
    <p:sldId id="2416" r:id="rId684"/>
    <p:sldId id="2417" r:id="rId685"/>
    <p:sldId id="2418" r:id="rId686"/>
    <p:sldId id="2419" r:id="rId687"/>
    <p:sldId id="2420" r:id="rId688"/>
    <p:sldId id="2427" r:id="rId689"/>
    <p:sldId id="2428" r:id="rId690"/>
    <p:sldId id="2432" r:id="rId691"/>
    <p:sldId id="2441" r:id="rId692"/>
    <p:sldId id="2442" r:id="rId693"/>
    <p:sldId id="2424" r:id="rId694"/>
    <p:sldId id="2438" r:id="rId695"/>
    <p:sldId id="2429" r:id="rId696"/>
    <p:sldId id="2430" r:id="rId697"/>
    <p:sldId id="2444" r:id="rId698"/>
    <p:sldId id="2431" r:id="rId699"/>
    <p:sldId id="2433" r:id="rId700"/>
    <p:sldId id="2436" r:id="rId701"/>
    <p:sldId id="2434" r:id="rId702"/>
    <p:sldId id="2435" r:id="rId703"/>
    <p:sldId id="2439" r:id="rId704"/>
    <p:sldId id="2440" r:id="rId705"/>
    <p:sldId id="2382" r:id="rId706"/>
    <p:sldId id="2437" r:id="rId707"/>
    <p:sldId id="2383" r:id="rId708"/>
    <p:sldId id="2389" r:id="rId709"/>
    <p:sldId id="2462" r:id="rId710"/>
    <p:sldId id="2463" r:id="rId711"/>
    <p:sldId id="2464" r:id="rId712"/>
    <p:sldId id="2494" r:id="rId713"/>
    <p:sldId id="2495" r:id="rId714"/>
    <p:sldId id="2450" r:id="rId715"/>
    <p:sldId id="2446" r:id="rId716"/>
    <p:sldId id="2480" r:id="rId717"/>
    <p:sldId id="2452" r:id="rId718"/>
    <p:sldId id="2459" r:id="rId719"/>
    <p:sldId id="2454" r:id="rId720"/>
    <p:sldId id="2458" r:id="rId721"/>
    <p:sldId id="2456" r:id="rId722"/>
    <p:sldId id="2457" r:id="rId723"/>
    <p:sldId id="2447" r:id="rId724"/>
    <p:sldId id="2460" r:id="rId725"/>
    <p:sldId id="2465" r:id="rId726"/>
    <p:sldId id="2471" r:id="rId727"/>
    <p:sldId id="2453" r:id="rId728"/>
    <p:sldId id="2468" r:id="rId729"/>
    <p:sldId id="2469" r:id="rId730"/>
    <p:sldId id="2467" r:id="rId731"/>
    <p:sldId id="2470" r:id="rId732"/>
    <p:sldId id="2472" r:id="rId733"/>
    <p:sldId id="2474" r:id="rId734"/>
    <p:sldId id="2466" r:id="rId735"/>
    <p:sldId id="2475" r:id="rId736"/>
    <p:sldId id="2482" r:id="rId737"/>
    <p:sldId id="2479" r:id="rId738"/>
    <p:sldId id="2478" r:id="rId739"/>
    <p:sldId id="2481" r:id="rId740"/>
    <p:sldId id="2493" r:id="rId741"/>
    <p:sldId id="2489" r:id="rId742"/>
    <p:sldId id="2521" r:id="rId743"/>
    <p:sldId id="2517" r:id="rId744"/>
    <p:sldId id="2512" r:id="rId745"/>
    <p:sldId id="2513" r:id="rId746"/>
    <p:sldId id="2490" r:id="rId747"/>
    <p:sldId id="2514" r:id="rId748"/>
    <p:sldId id="2483" r:id="rId749"/>
    <p:sldId id="2484" r:id="rId750"/>
    <p:sldId id="2496" r:id="rId751"/>
    <p:sldId id="2497" r:id="rId752"/>
    <p:sldId id="2522" r:id="rId753"/>
    <p:sldId id="2500" r:id="rId754"/>
    <p:sldId id="2515" r:id="rId755"/>
    <p:sldId id="2461" r:id="rId756"/>
    <p:sldId id="2485" r:id="rId757"/>
    <p:sldId id="2486" r:id="rId758"/>
    <p:sldId id="2505" r:id="rId759"/>
    <p:sldId id="2506" r:id="rId760"/>
    <p:sldId id="2507" r:id="rId761"/>
    <p:sldId id="2508" r:id="rId762"/>
    <p:sldId id="2509" r:id="rId763"/>
    <p:sldId id="2516" r:id="rId764"/>
    <p:sldId id="2487" r:id="rId765"/>
    <p:sldId id="2455" r:id="rId766"/>
    <p:sldId id="2488" r:id="rId767"/>
    <p:sldId id="2511" r:id="rId768"/>
    <p:sldId id="2503" r:id="rId769"/>
    <p:sldId id="2510" r:id="rId770"/>
    <p:sldId id="2502" r:id="rId771"/>
    <p:sldId id="2527" r:id="rId772"/>
    <p:sldId id="2528" r:id="rId773"/>
    <p:sldId id="2529" r:id="rId774"/>
    <p:sldId id="2530" r:id="rId775"/>
    <p:sldId id="2531" r:id="rId776"/>
    <p:sldId id="2532" r:id="rId777"/>
    <p:sldId id="2534" r:id="rId778"/>
    <p:sldId id="2533" r:id="rId779"/>
    <p:sldId id="2536" r:id="rId780"/>
    <p:sldId id="2538" r:id="rId781"/>
    <p:sldId id="2537" r:id="rId782"/>
    <p:sldId id="2535" r:id="rId783"/>
    <p:sldId id="2501" r:id="rId784"/>
    <p:sldId id="2518" r:id="rId785"/>
    <p:sldId id="2539" r:id="rId786"/>
    <p:sldId id="2540" r:id="rId787"/>
    <p:sldId id="2541" r:id="rId788"/>
    <p:sldId id="2658" r:id="rId789"/>
    <p:sldId id="2657" r:id="rId790"/>
    <p:sldId id="2542" r:id="rId791"/>
    <p:sldId id="2524" r:id="rId79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330"/>
            <p14:sldId id="3331"/>
            <p14:sldId id="3332"/>
            <p14:sldId id="3333"/>
            <p14:sldId id="3334"/>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381"/>
            <p14:sldId id="3382"/>
            <p14:sldId id="3383"/>
            <p14:sldId id="3384"/>
            <p14:sldId id="3385"/>
            <p14:sldId id="3386"/>
            <p14:sldId id="3387"/>
            <p14:sldId id="3392"/>
            <p14:sldId id="3393"/>
            <p14:sldId id="3394"/>
            <p14:sldId id="3395"/>
            <p14:sldId id="3396"/>
            <p14:sldId id="3397"/>
            <p14:sldId id="3398"/>
            <p14:sldId id="3399"/>
            <p14:sldId id="3400"/>
            <p14:sldId id="3401"/>
            <p14:sldId id="3402"/>
            <p14:sldId id="3403"/>
            <p14:sldId id="3404"/>
            <p14:sldId id="3405"/>
            <p14:sldId id="3406"/>
            <p14:sldId id="3407"/>
            <p14:sldId id="3408"/>
            <p14:sldId id="3409"/>
            <p14:sldId id="3410"/>
            <p14:sldId id="3411"/>
            <p14:sldId id="3437"/>
            <p14:sldId id="3442"/>
            <p14:sldId id="3438"/>
            <p14:sldId id="3439"/>
            <p14:sldId id="3440"/>
            <p14:sldId id="3441"/>
            <p14:sldId id="3376"/>
            <p14:sldId id="3377"/>
            <p14:sldId id="3378"/>
            <p14:sldId id="3414"/>
            <p14:sldId id="3415"/>
            <p14:sldId id="3416"/>
          </p14:sldIdLst>
        </p14:section>
        <p14:section name="XXX" id="{B87B3B9A-2A5E-6247-A0D4-FAB11BAB3040}">
          <p14:sldIdLst>
            <p14:sldId id="3259"/>
            <p14:sldId id="3262"/>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week 1" id="{E13BA856-3A9C-4984-ABAF-2EF7F2273B81}">
          <p14:sldIdLst>
            <p14:sldId id="3192"/>
            <p14:sldId id="3191"/>
            <p14:sldId id="358"/>
            <p14:sldId id="357"/>
            <p14:sldId id="356"/>
            <p14:sldId id="359"/>
            <p14:sldId id="399"/>
            <p14:sldId id="2331"/>
            <p14:sldId id="2332"/>
            <p14:sldId id="2330"/>
            <p14:sldId id="348"/>
            <p14:sldId id="351"/>
            <p14:sldId id="321"/>
            <p14:sldId id="352"/>
            <p14:sldId id="318"/>
            <p14:sldId id="324"/>
            <p14:sldId id="396"/>
            <p14:sldId id="397"/>
            <p14:sldId id="398"/>
            <p14:sldId id="340"/>
            <p14:sldId id="344"/>
            <p14:sldId id="329"/>
            <p14:sldId id="338"/>
            <p14:sldId id="326"/>
            <p14:sldId id="346"/>
            <p14:sldId id="337"/>
            <p14:sldId id="333"/>
            <p14:sldId id="336"/>
            <p14:sldId id="353"/>
            <p14:sldId id="342"/>
            <p14:sldId id="330"/>
            <p14:sldId id="332"/>
            <p14:sldId id="339"/>
            <p14:sldId id="331"/>
            <p14:sldId id="341"/>
            <p14:sldId id="279"/>
            <p14:sldId id="343"/>
            <p14:sldId id="276"/>
            <p14:sldId id="349"/>
            <p14:sldId id="400"/>
            <p14:sldId id="401"/>
            <p14:sldId id="403"/>
            <p14:sldId id="402"/>
            <p14:sldId id="362"/>
            <p14:sldId id="374"/>
            <p14:sldId id="375"/>
            <p14:sldId id="379"/>
            <p14:sldId id="380"/>
            <p14:sldId id="377"/>
            <p14:sldId id="378"/>
            <p14:sldId id="384"/>
            <p14:sldId id="369"/>
            <p14:sldId id="366"/>
            <p14:sldId id="376"/>
            <p14:sldId id="368"/>
            <p14:sldId id="371"/>
            <p14:sldId id="365"/>
            <p14:sldId id="364"/>
            <p14:sldId id="370"/>
            <p14:sldId id="367"/>
            <p14:sldId id="385"/>
            <p14:sldId id="381"/>
            <p14:sldId id="382"/>
            <p14:sldId id="383"/>
            <p14:sldId id="363"/>
            <p14:sldId id="372"/>
            <p14:sldId id="281"/>
            <p14:sldId id="390"/>
            <p14:sldId id="386"/>
            <p14:sldId id="389"/>
            <p14:sldId id="388"/>
            <p14:sldId id="387"/>
            <p14:sldId id="373"/>
            <p14:sldId id="259"/>
            <p14:sldId id="391"/>
            <p14:sldId id="395"/>
            <p14:sldId id="392"/>
            <p14:sldId id="393"/>
            <p14:sldId id="360"/>
            <p14:sldId id="405"/>
            <p14:sldId id="410"/>
            <p14:sldId id="411"/>
            <p14:sldId id="422"/>
            <p14:sldId id="409"/>
            <p14:sldId id="412"/>
            <p14:sldId id="413"/>
            <p14:sldId id="416"/>
            <p14:sldId id="415"/>
            <p14:sldId id="414"/>
            <p14:sldId id="406"/>
            <p14:sldId id="423"/>
            <p14:sldId id="407"/>
            <p14:sldId id="408"/>
            <p14:sldId id="425"/>
            <p14:sldId id="417"/>
            <p14:sldId id="418"/>
            <p14:sldId id="419"/>
            <p14:sldId id="426"/>
            <p14:sldId id="420"/>
            <p14:sldId id="421"/>
            <p14:sldId id="317"/>
            <p14:sldId id="287"/>
            <p14:sldId id="288"/>
            <p14:sldId id="424"/>
            <p14:sldId id="303"/>
            <p14:sldId id="404"/>
          </p14:sldIdLst>
        </p14:section>
        <p14:section name="week 2" id="{632A6058-4A3A-4561-BF69-EC4C558D75B1}">
          <p14:sldIdLst>
            <p14:sldId id="436"/>
            <p14:sldId id="466"/>
            <p14:sldId id="446"/>
            <p14:sldId id="447"/>
            <p14:sldId id="448"/>
            <p14:sldId id="428"/>
            <p14:sldId id="429"/>
            <p14:sldId id="442"/>
            <p14:sldId id="431"/>
            <p14:sldId id="432"/>
            <p14:sldId id="433"/>
            <p14:sldId id="444"/>
            <p14:sldId id="443"/>
            <p14:sldId id="435"/>
            <p14:sldId id="455"/>
            <p14:sldId id="439"/>
            <p14:sldId id="440"/>
            <p14:sldId id="445"/>
            <p14:sldId id="451"/>
            <p14:sldId id="452"/>
            <p14:sldId id="484"/>
            <p14:sldId id="457"/>
            <p14:sldId id="458"/>
            <p14:sldId id="459"/>
            <p14:sldId id="460"/>
            <p14:sldId id="462"/>
            <p14:sldId id="461"/>
            <p14:sldId id="470"/>
            <p14:sldId id="493"/>
            <p14:sldId id="492"/>
            <p14:sldId id="486"/>
            <p14:sldId id="453"/>
            <p14:sldId id="456"/>
            <p14:sldId id="463"/>
            <p14:sldId id="464"/>
            <p14:sldId id="430"/>
            <p14:sldId id="485"/>
            <p14:sldId id="450"/>
            <p14:sldId id="483"/>
            <p14:sldId id="481"/>
            <p14:sldId id="482"/>
            <p14:sldId id="477"/>
            <p14:sldId id="480"/>
            <p14:sldId id="476"/>
            <p14:sldId id="479"/>
            <p14:sldId id="478"/>
            <p14:sldId id="472"/>
            <p14:sldId id="473"/>
            <p14:sldId id="474"/>
            <p14:sldId id="487"/>
            <p14:sldId id="488"/>
            <p14:sldId id="497"/>
            <p14:sldId id="498"/>
            <p14:sldId id="490"/>
            <p14:sldId id="468"/>
            <p14:sldId id="469"/>
            <p14:sldId id="2045"/>
            <p14:sldId id="2044"/>
            <p14:sldId id="499"/>
            <p14:sldId id="2003"/>
            <p14:sldId id="2038"/>
            <p14:sldId id="2006"/>
            <p14:sldId id="2007"/>
            <p14:sldId id="2009"/>
            <p14:sldId id="2039"/>
            <p14:sldId id="2011"/>
            <p14:sldId id="2012"/>
            <p14:sldId id="2013"/>
            <p14:sldId id="2008"/>
            <p14:sldId id="2040"/>
            <p14:sldId id="2043"/>
            <p14:sldId id="2041"/>
          </p14:sldIdLst>
        </p14:section>
        <p14:section name="week 3" id="{C74AEEAD-86BF-294B-8684-31652FFC9F56}">
          <p14:sldIdLst>
            <p14:sldId id="2046"/>
            <p14:sldId id="2190"/>
            <p14:sldId id="2047"/>
            <p14:sldId id="1771"/>
            <p14:sldId id="1772"/>
            <p14:sldId id="2185"/>
            <p14:sldId id="2048"/>
            <p14:sldId id="2051"/>
            <p14:sldId id="2063"/>
            <p14:sldId id="2081"/>
            <p14:sldId id="2183"/>
            <p14:sldId id="2184"/>
            <p14:sldId id="2052"/>
            <p14:sldId id="2066"/>
            <p14:sldId id="2181"/>
            <p14:sldId id="2182"/>
            <p14:sldId id="475"/>
            <p14:sldId id="2071"/>
            <p14:sldId id="2073"/>
            <p14:sldId id="2074"/>
            <p14:sldId id="2086"/>
            <p14:sldId id="2061"/>
            <p14:sldId id="2072"/>
            <p14:sldId id="1789"/>
            <p14:sldId id="1790"/>
            <p14:sldId id="1791"/>
            <p14:sldId id="1800"/>
            <p14:sldId id="1792"/>
            <p14:sldId id="1793"/>
            <p14:sldId id="1794"/>
            <p14:sldId id="1795"/>
            <p14:sldId id="1796"/>
            <p14:sldId id="1797"/>
            <p14:sldId id="1798"/>
            <p14:sldId id="1799"/>
            <p14:sldId id="2089"/>
            <p14:sldId id="2075"/>
            <p14:sldId id="2088"/>
            <p14:sldId id="2049"/>
            <p14:sldId id="2054"/>
            <p14:sldId id="2067"/>
            <p14:sldId id="2082"/>
            <p14:sldId id="2078"/>
            <p14:sldId id="2079"/>
            <p14:sldId id="2069"/>
            <p14:sldId id="2070"/>
            <p14:sldId id="2059"/>
            <p14:sldId id="2068"/>
            <p14:sldId id="2077"/>
            <p14:sldId id="2083"/>
            <p14:sldId id="2084"/>
            <p14:sldId id="2085"/>
            <p14:sldId id="2176"/>
            <p14:sldId id="2216"/>
            <p14:sldId id="2210"/>
            <p14:sldId id="2211"/>
            <p14:sldId id="2209"/>
            <p14:sldId id="2212"/>
            <p14:sldId id="2213"/>
            <p14:sldId id="2214"/>
            <p14:sldId id="2217"/>
            <p14:sldId id="2215"/>
            <p14:sldId id="2208"/>
            <p14:sldId id="2056"/>
            <p14:sldId id="2057"/>
            <p14:sldId id="2076"/>
            <p14:sldId id="2090"/>
            <p14:sldId id="2186"/>
            <p14:sldId id="2199"/>
            <p14:sldId id="2194"/>
            <p14:sldId id="2196"/>
            <p14:sldId id="2195"/>
            <p14:sldId id="2191"/>
            <p14:sldId id="2198"/>
            <p14:sldId id="2192"/>
            <p14:sldId id="2220"/>
            <p14:sldId id="2197"/>
            <p14:sldId id="2053"/>
            <p14:sldId id="2062"/>
            <p14:sldId id="2093"/>
            <p14:sldId id="2174"/>
            <p14:sldId id="2175"/>
            <p14:sldId id="2173"/>
            <p14:sldId id="2218"/>
            <p14:sldId id="2240"/>
            <p14:sldId id="2263"/>
            <p14:sldId id="2264"/>
            <p14:sldId id="2262"/>
            <p14:sldId id="2261"/>
            <p14:sldId id="2242"/>
            <p14:sldId id="2241"/>
            <p14:sldId id="2243"/>
            <p14:sldId id="2238"/>
            <p14:sldId id="2258"/>
            <p14:sldId id="2257"/>
            <p14:sldId id="2249"/>
            <p14:sldId id="2250"/>
            <p14:sldId id="2244"/>
            <p14:sldId id="2245"/>
            <p14:sldId id="2251"/>
            <p14:sldId id="2246"/>
            <p14:sldId id="2247"/>
            <p14:sldId id="2248"/>
            <p14:sldId id="2259"/>
            <p14:sldId id="2239"/>
            <p14:sldId id="2253"/>
            <p14:sldId id="2254"/>
            <p14:sldId id="2255"/>
            <p14:sldId id="2256"/>
            <p14:sldId id="2219"/>
            <p14:sldId id="2193"/>
            <p14:sldId id="2178"/>
            <p14:sldId id="2179"/>
            <p14:sldId id="2180"/>
            <p14:sldId id="2050"/>
            <p14:sldId id="2188"/>
            <p14:sldId id="2221"/>
            <p14:sldId id="2177"/>
            <p14:sldId id="2058"/>
            <p14:sldId id="2092"/>
          </p14:sldIdLst>
        </p14:section>
        <p14:section name="week 4" id="{79FE25DB-E6C9-2244-8E71-453F65E3329A}">
          <p14:sldIdLst>
            <p14:sldId id="2222"/>
            <p14:sldId id="2300"/>
            <p14:sldId id="2200"/>
            <p14:sldId id="2201"/>
            <p14:sldId id="2267"/>
            <p14:sldId id="2203"/>
            <p14:sldId id="2223"/>
            <p14:sldId id="306"/>
            <p14:sldId id="2301"/>
            <p14:sldId id="2224"/>
            <p14:sldId id="307"/>
            <p14:sldId id="2225"/>
            <p14:sldId id="2228"/>
            <p14:sldId id="2229"/>
            <p14:sldId id="2231"/>
            <p14:sldId id="2232"/>
            <p14:sldId id="2230"/>
            <p14:sldId id="2226"/>
            <p14:sldId id="308"/>
            <p14:sldId id="309"/>
            <p14:sldId id="2266"/>
            <p14:sldId id="2303"/>
            <p14:sldId id="2304"/>
            <p14:sldId id="2305"/>
            <p14:sldId id="2306"/>
            <p14:sldId id="2307"/>
            <p14:sldId id="2308"/>
            <p14:sldId id="2309"/>
            <p14:sldId id="2270"/>
            <p14:sldId id="2235"/>
            <p14:sldId id="2310"/>
            <p14:sldId id="2274"/>
            <p14:sldId id="2311"/>
            <p14:sldId id="2271"/>
            <p14:sldId id="2236"/>
            <p14:sldId id="2265"/>
            <p14:sldId id="2237"/>
            <p14:sldId id="2312"/>
            <p14:sldId id="2313"/>
            <p14:sldId id="2314"/>
            <p14:sldId id="2234"/>
            <p14:sldId id="2315"/>
            <p14:sldId id="2268"/>
            <p14:sldId id="2273"/>
            <p14:sldId id="2276"/>
            <p14:sldId id="2281"/>
            <p14:sldId id="2275"/>
            <p14:sldId id="2282"/>
            <p14:sldId id="2283"/>
            <p14:sldId id="2297"/>
            <p14:sldId id="2284"/>
            <p14:sldId id="2285"/>
            <p14:sldId id="2286"/>
            <p14:sldId id="2298"/>
            <p14:sldId id="2299"/>
            <p14:sldId id="2294"/>
            <p14:sldId id="2295"/>
            <p14:sldId id="2296"/>
            <p14:sldId id="2272"/>
            <p14:sldId id="2287"/>
            <p14:sldId id="2288"/>
            <p14:sldId id="2290"/>
            <p14:sldId id="2269"/>
            <p14:sldId id="2289"/>
            <p14:sldId id="2292"/>
            <p14:sldId id="2291"/>
          </p14:sldIdLst>
        </p14:section>
        <p14:section name="review" id="{5C94ACD2-592F-1547-B5E8-D38BD82B377E}">
          <p14:sldIdLst>
            <p14:sldId id="2339"/>
          </p14:sldIdLst>
        </p14:section>
        <p14:section name="week 6" id="{4DC3FCE5-5C97-45DD-A5E2-BEAD9E5F5DE9}">
          <p14:sldIdLst>
            <p14:sldId id="2344"/>
            <p14:sldId id="2356"/>
            <p14:sldId id="2323"/>
            <p14:sldId id="2324"/>
            <p14:sldId id="2326"/>
            <p14:sldId id="2329"/>
            <p14:sldId id="2328"/>
            <p14:sldId id="2325"/>
            <p14:sldId id="2327"/>
            <p14:sldId id="2333"/>
            <p14:sldId id="2320"/>
            <p14:sldId id="2321"/>
            <p14:sldId id="2334"/>
            <p14:sldId id="2335"/>
            <p14:sldId id="2336"/>
            <p14:sldId id="2337"/>
            <p14:sldId id="2338"/>
            <p14:sldId id="2364"/>
            <p14:sldId id="2365"/>
            <p14:sldId id="2366"/>
            <p14:sldId id="2340"/>
            <p14:sldId id="2361"/>
            <p14:sldId id="2363"/>
            <p14:sldId id="2362"/>
            <p14:sldId id="2341"/>
            <p14:sldId id="2342"/>
            <p14:sldId id="2343"/>
            <p14:sldId id="2354"/>
            <p14:sldId id="2316"/>
            <p14:sldId id="2318"/>
            <p14:sldId id="2348"/>
            <p14:sldId id="2352"/>
            <p14:sldId id="2347"/>
            <p14:sldId id="2353"/>
            <p14:sldId id="2319"/>
            <p14:sldId id="2317"/>
            <p14:sldId id="2345"/>
            <p14:sldId id="2349"/>
            <p14:sldId id="2351"/>
            <p14:sldId id="2350"/>
            <p14:sldId id="2346"/>
            <p14:sldId id="2357"/>
            <p14:sldId id="2358"/>
            <p14:sldId id="2359"/>
            <p14:sldId id="2355"/>
            <p14:sldId id="2360"/>
            <p14:sldId id="2377"/>
            <p14:sldId id="2387"/>
            <p14:sldId id="2368"/>
            <p14:sldId id="2379"/>
            <p14:sldId id="2374"/>
            <p14:sldId id="2375"/>
            <p14:sldId id="2380"/>
            <p14:sldId id="2376"/>
            <p14:sldId id="2381"/>
            <p14:sldId id="2370"/>
            <p14:sldId id="2372"/>
            <p14:sldId id="2425"/>
            <p14:sldId id="2426"/>
            <p14:sldId id="2390"/>
            <p14:sldId id="2393"/>
            <p14:sldId id="2391"/>
            <p14:sldId id="2443"/>
            <p14:sldId id="2445"/>
            <p14:sldId id="2394"/>
            <p14:sldId id="2395"/>
            <p14:sldId id="2396"/>
            <p14:sldId id="2397"/>
            <p14:sldId id="2398"/>
            <p14:sldId id="2399"/>
            <p14:sldId id="2400"/>
            <p14:sldId id="2401"/>
            <p14:sldId id="2402"/>
            <p14:sldId id="2422"/>
            <p14:sldId id="2421"/>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7"/>
            <p14:sldId id="2428"/>
            <p14:sldId id="2432"/>
            <p14:sldId id="2441"/>
            <p14:sldId id="2442"/>
            <p14:sldId id="2424"/>
            <p14:sldId id="2438"/>
            <p14:sldId id="2429"/>
            <p14:sldId id="2430"/>
            <p14:sldId id="2444"/>
            <p14:sldId id="2431"/>
            <p14:sldId id="2433"/>
            <p14:sldId id="2436"/>
            <p14:sldId id="2434"/>
            <p14:sldId id="2435"/>
            <p14:sldId id="2439"/>
            <p14:sldId id="2440"/>
            <p14:sldId id="2382"/>
            <p14:sldId id="2437"/>
            <p14:sldId id="2383"/>
            <p14:sldId id="238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EDF9D5"/>
    <a:srgbClr val="A6E22E"/>
    <a:srgbClr val="DEE485"/>
    <a:srgbClr val="D9DA96"/>
    <a:srgbClr val="F3E8B2"/>
    <a:srgbClr val="E6E6E6"/>
    <a:srgbClr val="D8D8D8"/>
    <a:srgbClr val="F80B8D"/>
    <a:srgbClr val="7121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autoAdjust="0"/>
    <p:restoredTop sz="94929" autoAdjust="0"/>
  </p:normalViewPr>
  <p:slideViewPr>
    <p:cSldViewPr snapToGrid="0" snapToObjects="1">
      <p:cViewPr>
        <p:scale>
          <a:sx n="110" d="100"/>
          <a:sy n="110" d="100"/>
        </p:scale>
        <p:origin x="664" y="10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notesMaster" Target="notesMasters/notesMaster1.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theme" Target="theme/theme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handoutMaster" Target="handoutMasters/handoutMaster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viewProps" Target="view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tableStyles" Target="tableStyles.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68947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6534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91133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06662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18098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CDECF-4A22-4409-9192-D7D410EAEFA4}" type="slidenum">
              <a:rPr lang="en-US" smtClean="0"/>
              <a:t>490</a:t>
            </a:fld>
            <a:endParaRPr lang="en-US"/>
          </a:p>
        </p:txBody>
      </p:sp>
    </p:spTree>
    <p:extLst>
      <p:ext uri="{BB962C8B-B14F-4D97-AF65-F5344CB8AC3E}">
        <p14:creationId xmlns:p14="http://schemas.microsoft.com/office/powerpoint/2010/main" val="9478322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7302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723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16681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1688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95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64396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0097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10428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2127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9338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31923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668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04747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6859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0828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5172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864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6361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94622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0822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11190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276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31DD7-E243-0A9B-932C-0F8F2F453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A852D-1020-2256-EAB2-59E35546D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01A23-711C-8AFC-7A8C-BAE12DBBD0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639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49828-7C91-F369-805D-5212BA662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BBC803-2F06-9623-E0DC-9F6D3C108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6A583-D97A-571E-89D4-103A77B4D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9634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FDA85-C1F4-5CD5-5E6F-73FD9A000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DFCFD-4526-A5A2-F898-C3AD7741EAC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146B651-5B0A-569B-E58B-B3BAD488F2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6425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7527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422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287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801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2871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938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74298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5107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28583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909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29762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2919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799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9279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188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6449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3396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3940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9329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93164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9382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96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335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1214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1956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4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98910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5640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55636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80854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489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0088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54893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52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98372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141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06449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5150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48243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99181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212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4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5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5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08.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61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2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6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7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71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7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5.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9.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7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053" y="2059656"/>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391485" y="3547317"/>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Jim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elements live in equally-sized boxes all right next to each other</a:t>
            </a:r>
          </a:p>
          <a:p>
            <a:pPr lvl="1"/>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1473217969"/>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655279"/>
            <a:ext cx="8229600" cy="2308324"/>
          </a:xfrm>
          <a:prstGeom prst="rect">
            <a:avLst/>
          </a:prstGeom>
          <a:solidFill>
            <a:schemeClr val="bg1"/>
          </a:solidFill>
          <a:ln w="12700">
            <a:solidFill>
              <a:schemeClr val="tx1"/>
            </a:solidFill>
          </a:ln>
        </p:spPr>
        <p:txBody>
          <a:bodyPr wrap="square" rtlCol="0">
            <a:spAutoFit/>
          </a:bodyPr>
          <a:lstStyle/>
          <a:p>
            <a:pPr lvl="0"/>
            <a:r>
              <a:rPr lang="en-US" sz="2400">
                <a:latin typeface="Consolas"/>
              </a:rPr>
              <a:t>int[] foo = new int[5];</a:t>
            </a:r>
          </a:p>
          <a:p>
            <a:pPr lvl="0"/>
            <a:r>
              <a:rPr lang="en-US" sz="2400">
                <a:latin typeface="Consolas"/>
              </a:rPr>
              <a:t>foo[0] = 1;</a:t>
            </a:r>
          </a:p>
          <a:p>
            <a:pPr lvl="0"/>
            <a:r>
              <a:rPr lang="en-US" sz="2400">
                <a:latin typeface="Consolas"/>
              </a:rPr>
              <a:t>foo[1] = 5;</a:t>
            </a:r>
          </a:p>
          <a:p>
            <a:pPr lvl="0"/>
            <a:r>
              <a:rPr lang="en-US" sz="2400">
                <a:latin typeface="Consolas"/>
              </a:rPr>
              <a:t>foo[2] = 3;</a:t>
            </a:r>
          </a:p>
          <a:p>
            <a:pPr lvl="0"/>
            <a:r>
              <a:rPr lang="en-US" sz="2400">
                <a:latin typeface="Consolas"/>
              </a:rPr>
              <a:t>foo[3] = 2;</a:t>
            </a:r>
          </a:p>
          <a:p>
            <a:pPr lvl="0"/>
            <a:r>
              <a:rPr lang="en-US" sz="24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pPr lvl="1"/>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int[</a:t>
            </a:r>
            <a:r>
              <a:rPr lang="en-US" b="1">
                <a:solidFill>
                  <a:srgbClr val="007B00"/>
                </a:solidFill>
                <a:latin typeface="+mj-lt"/>
              </a:rPr>
              <a:t>3</a:t>
            </a:r>
            <a:r>
              <a:rPr lang="en-US">
                <a:solidFill>
                  <a:srgbClr val="007B00"/>
                </a:solidFill>
                <a:latin typeface="+mj-lt"/>
              </a:rPr>
              <a:t>] is implied</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6879864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a:t>
            </a:r>
          </a:p>
          <a:p>
            <a:pPr lvl="1"/>
            <a:r>
              <a:rPr lang="en-US">
                <a:latin typeface="+mj-lt"/>
              </a:rPr>
              <a:t>🐄💖✨</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22394464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269920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PRINT(source);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PRINT(</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6DCF4-D39A-0462-E2D4-0B3D96D4E8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F64994-5661-6C8C-0396-72AF0F3C7EAC}"/>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611DF9D2-8F17-79C9-20A8-5EF494B6C0E3}"/>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8735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158356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19450120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 what is the big O </a:t>
            </a:r>
            <a:r>
              <a:rPr lang="en-US" b="1">
                <a:latin typeface="+mj-lt"/>
              </a:rPr>
              <a:t>digitSum(int n)</a:t>
            </a:r>
            <a:r>
              <a:rPr lang="en-US"/>
              <a:t>?</a:t>
            </a:r>
            <a:br>
              <a:rPr lang="en-US"/>
            </a:br>
            <a:br>
              <a:rPr lang="en-US"/>
            </a:br>
            <a:r>
              <a:rPr lang="en-US"/>
              <a:t>can you do better?</a:t>
            </a:r>
          </a:p>
        </p:txBody>
      </p:sp>
    </p:spTree>
    <p:extLst>
      <p:ext uri="{BB962C8B-B14F-4D97-AF65-F5344CB8AC3E}">
        <p14:creationId xmlns:p14="http://schemas.microsoft.com/office/powerpoint/2010/main" val="25630506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5146-8C75-5CD1-AF48-4AECA5F7B4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78CDD9-FC9C-6E47-6FA3-B413CDC97E81}"/>
              </a:ext>
            </a:extLst>
          </p:cNvPr>
          <p:cNvSpPr>
            <a:spLocks noGrp="1"/>
          </p:cNvSpPr>
          <p:nvPr>
            <p:ph type="title"/>
          </p:nvPr>
        </p:nvSpPr>
        <p:spPr/>
        <p:txBody>
          <a:bodyPr/>
          <a:lstStyle/>
          <a:p>
            <a:r>
              <a:rPr lang="en-US"/>
              <a:t>Caaaaaaaaaaaarl</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9C5E1FC2-2C78-C1A0-2D7C-0870BAF3D988}"/>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B4773CA-1594-F922-DA96-02B176424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995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94E1D-ABC1-AA02-4A02-3D1658DED1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983769-349F-A594-B462-5B06C09FC979}"/>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425395466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70C89-FB3A-F7DA-6BD2-22974BA4A5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C4B845-2B55-E4AB-D0F1-EE8F33953CCD}"/>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CBED0C6-C839-F28A-6E79-06C5CFC98B83}"/>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7804322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4994B-17D4-23C5-6BF3-03C99E368D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F1ABEE-E012-2630-E0D2-FECD7FD38FDF}"/>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474C72F-7798-7335-D01D-58D02E8B7044}"/>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22731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0B946-4C0E-AB7F-5389-E166A7A3F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4EC44-C826-26A6-27A1-C46E72441ABB}"/>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775513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536D-9840-BCED-FCA9-069EE5C8C8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B9C6EF-9FC6-972E-95AC-73BFCE463D28}"/>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20377380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2C4B3-6DC0-B316-35B1-C1ABDE8ED8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F78E61-BE5A-91F8-3A01-F817893083EF}"/>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DE67B44C-C37E-7664-D2CE-E29FCC0A998D}"/>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1629FAEE-4B0E-2619-82D5-28E91DB7A390}"/>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FDA129CA-6CC8-32D3-DB66-1B5FC54F914D}"/>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54119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0C42ED-C19C-E913-0467-E5FDDC4ABFEA}"/>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19413047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4399-68FE-23E1-A7D8-04A1984CD2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3EF4870-B3BB-FF28-CA82-8C1ACF850CAE}"/>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73827177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9312-63CB-640E-7274-4822E13BDC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0EE637-D4C4-CD3A-84F6-D347A1FF1F15}"/>
              </a:ext>
            </a:extLst>
          </p:cNvPr>
          <p:cNvSpPr>
            <a:spLocks noGrp="1"/>
          </p:cNvSpPr>
          <p:nvPr>
            <p:ph type="title"/>
          </p:nvPr>
        </p:nvSpPr>
        <p:spPr/>
        <p:txBody>
          <a:bodyPr/>
          <a:lstStyle/>
          <a:p>
            <a:r>
              <a:rPr lang="en-US" sz="8000"/>
              <a:t>CHATGPT</a:t>
            </a:r>
            <a:br>
              <a:rPr lang="en-US" sz="8000"/>
            </a:br>
            <a:r>
              <a:rPr lang="en-US" sz="8000"/>
              <a:t>TODO: help hours start monday</a:t>
            </a:r>
          </a:p>
        </p:txBody>
      </p:sp>
      <p:sp>
        <p:nvSpPr>
          <p:cNvPr id="2" name="TextBox 1">
            <a:extLst>
              <a:ext uri="{FF2B5EF4-FFF2-40B4-BE49-F238E27FC236}">
                <a16:creationId xmlns:a16="http://schemas.microsoft.com/office/drawing/2014/main" id="{4CB63B9C-06E7-FA9A-2735-27BD743B473F}"/>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7165761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417A35-E74B-AE2F-A91F-51E24B5E1776}"/>
              </a:ext>
            </a:extLst>
          </p:cNvPr>
          <p:cNvSpPr>
            <a:spLocks noGrp="1"/>
          </p:cNvSpPr>
          <p:nvPr>
            <p:ph type="title"/>
          </p:nvPr>
        </p:nvSpPr>
        <p:spPr/>
        <p:txBody>
          <a:bodyPr/>
          <a:lstStyle/>
          <a:p>
            <a:r>
              <a:rPr lang="en-US" b="1"/>
              <a:t>expectations</a:t>
            </a:r>
            <a:endParaRPr lang="en-US"/>
          </a:p>
        </p:txBody>
      </p:sp>
      <p:sp>
        <p:nvSpPr>
          <p:cNvPr id="2" name="TextBox 1">
            <a:extLst>
              <a:ext uri="{FF2B5EF4-FFF2-40B4-BE49-F238E27FC236}">
                <a16:creationId xmlns:a16="http://schemas.microsoft.com/office/drawing/2014/main" id="{98577D2C-7DF9-AD28-A01F-4196FAD14FCA}"/>
              </a:ext>
            </a:extLst>
          </p:cNvPr>
          <p:cNvSpPr txBox="1"/>
          <p:nvPr/>
        </p:nvSpPr>
        <p:spPr>
          <a:xfrm>
            <a:off x="1447800" y="3946176"/>
            <a:ext cx="6248400" cy="923330"/>
          </a:xfrm>
          <a:prstGeom prst="rect">
            <a:avLst/>
          </a:prstGeom>
          <a:noFill/>
        </p:spPr>
        <p:txBody>
          <a:bodyPr wrap="square">
            <a:spAutoFit/>
          </a:bodyPr>
          <a:lstStyle/>
          <a:p>
            <a:pPr algn="ctr"/>
            <a:r>
              <a:rPr lang="en-US" sz="5400">
                <a:solidFill>
                  <a:srgbClr val="007B00"/>
                </a:solidFill>
                <a:latin typeface="Segoe UI Emoji" panose="020B0502040204020203" pitchFamily="34" charset="0"/>
                <a:ea typeface="Segoe UI Emoji" panose="020B0502040204020203" pitchFamily="34" charset="0"/>
              </a:rPr>
              <a:t>🙅🙆🙅‍♂️🙆‍♂️🙅‍♀️🙆‍♀️</a:t>
            </a:r>
            <a:endParaRPr lang="en-US" sz="54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082488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dirty="0">
                <a:solidFill>
                  <a:srgbClr val="26C9FD"/>
                </a:solidFill>
              </a:rPr>
              <a:t>ANNOUNCEMENTS</a:t>
            </a:r>
            <a:br>
              <a:rPr lang="en-US" sz="4000" b="1" dirty="0">
                <a:solidFill>
                  <a:srgbClr val="26C9FD"/>
                </a:solidFill>
              </a:rPr>
            </a:br>
            <a:r>
              <a:rPr lang="en-US" sz="2800" dirty="0">
                <a:solidFill>
                  <a:srgbClr val="26C9FD"/>
                </a:solidFill>
              </a:rPr>
              <a:t>today is No Laptop Monday!</a:t>
            </a:r>
            <a:r>
              <a:rPr lang="en-US" sz="2800" dirty="0">
                <a:solidFill>
                  <a:schemeClr val="accent1">
                    <a:lumMod val="20000"/>
                    <a:lumOff val="80000"/>
                  </a:schemeClr>
                </a:solidFill>
              </a:rPr>
              <a:t> 🙅‍♂️💻🎉</a:t>
            </a:r>
            <a:br>
              <a:rPr lang="en-US" sz="2800" dirty="0"/>
            </a:br>
            <a:br>
              <a:rPr lang="en-US" sz="2800" b="1" dirty="0"/>
            </a:br>
            <a:r>
              <a:rPr lang="en-US" sz="3600" b="1" dirty="0">
                <a:solidFill>
                  <a:srgbClr val="FF6DC6"/>
                </a:solidFill>
              </a:rPr>
              <a:t>WARMUP</a:t>
            </a:r>
            <a:br>
              <a:rPr lang="en-US" sz="3600" b="1" dirty="0">
                <a:solidFill>
                  <a:srgbClr val="FF6DC6"/>
                </a:solidFill>
              </a:rPr>
            </a:br>
            <a:r>
              <a:rPr lang="en-US" sz="1600" dirty="0">
                <a:solidFill>
                  <a:srgbClr val="FF6DC6"/>
                </a:solidFill>
              </a:rPr>
              <a:t>(discuss with people you don't know)</a:t>
            </a:r>
            <a:br>
              <a:rPr lang="en-US" sz="3600" b="1" dirty="0">
                <a:solidFill>
                  <a:srgbClr val="FF6DC6"/>
                </a:solidFill>
              </a:rPr>
            </a:br>
            <a:r>
              <a:rPr lang="en-US" sz="2800" dirty="0">
                <a:solidFill>
                  <a:srgbClr val="FF6DC6"/>
                </a:solidFill>
              </a:rPr>
              <a:t>what does 2 + 2 like...</a:t>
            </a:r>
            <a:r>
              <a:rPr lang="en-US" sz="2800" i="1" dirty="0">
                <a:solidFill>
                  <a:srgbClr val="FF6DC6"/>
                </a:solidFill>
              </a:rPr>
              <a:t>mean</a:t>
            </a:r>
            <a:r>
              <a:rPr lang="en-US" sz="2800" dirty="0">
                <a:solidFill>
                  <a:srgbClr val="FF6DC6"/>
                </a:solidFill>
              </a:rPr>
              <a:t>?</a:t>
            </a:r>
            <a:r>
              <a:rPr lang="en-US" sz="2800" dirty="0">
                <a:solidFill>
                  <a:schemeClr val="accent2">
                    <a:lumMod val="20000"/>
                    <a:lumOff val="80000"/>
                  </a:schemeClr>
                </a:solidFill>
              </a:rPr>
              <a:t> 🧠</a:t>
            </a:r>
            <a:br>
              <a:rPr lang="en-US" sz="2800" dirty="0"/>
            </a:br>
            <a:br>
              <a:rPr lang="en-US" sz="2800" dirty="0"/>
            </a:br>
            <a:r>
              <a:rPr lang="en-US" sz="3600" b="1" dirty="0">
                <a:solidFill>
                  <a:schemeClr val="accent3">
                    <a:lumMod val="40000"/>
                    <a:lumOff val="60000"/>
                  </a:schemeClr>
                </a:solidFill>
              </a:rPr>
              <a:t>🌞 </a:t>
            </a:r>
            <a:r>
              <a:rPr lang="en-US" sz="3600" b="1" dirty="0">
                <a:solidFill>
                  <a:srgbClr val="FDD63E"/>
                </a:solidFill>
              </a:rPr>
              <a:t>TODAY</a:t>
            </a:r>
            <a:br>
              <a:rPr lang="en-US" sz="3600" b="1" dirty="0">
                <a:solidFill>
                  <a:srgbClr val="FDD63E"/>
                </a:solidFill>
              </a:rPr>
            </a:br>
            <a:r>
              <a:rPr lang="en-US" sz="2800" dirty="0">
                <a:solidFill>
                  <a:srgbClr val="FDD63E"/>
                </a:solidFill>
              </a:rPr>
              <a:t>Fundamentals of Java Part 1 </a:t>
            </a:r>
            <a:endParaRPr lang="en-US" sz="3600" b="1" dirty="0">
              <a:solidFill>
                <a:srgbClr val="FDD63E"/>
              </a:solidFill>
            </a:endParaRPr>
          </a:p>
        </p:txBody>
      </p:sp>
    </p:spTree>
    <p:extLst>
      <p:ext uri="{BB962C8B-B14F-4D97-AF65-F5344CB8AC3E}">
        <p14:creationId xmlns:p14="http://schemas.microsoft.com/office/powerpoint/2010/main" val="27191860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2800" dirty="0"/>
              <a:t>thank you to those who emailed </a:t>
            </a:r>
            <a:r>
              <a:rPr lang="en-US" sz="2800" dirty="0" err="1"/>
              <a:t>DrJava</a:t>
            </a:r>
            <a:r>
              <a:rPr lang="en-US" sz="2800"/>
              <a:t> questions!</a:t>
            </a:r>
            <a:br>
              <a:rPr lang="en-US" sz="2800" b="1"/>
            </a:br>
            <a:br>
              <a:rPr lang="en-US" sz="2800" b="1"/>
            </a:br>
            <a:r>
              <a:rPr lang="en-US" sz="2800" b="1"/>
              <a:t>note: </a:t>
            </a:r>
            <a:r>
              <a:rPr lang="en-US" sz="2800"/>
              <a:t>my email responses tend to be really short;</a:t>
            </a:r>
            <a:br>
              <a:rPr lang="en-US" sz="2800"/>
            </a:br>
            <a:r>
              <a:rPr lang="en-US" sz="2800"/>
              <a:t>it doesn't mean </a:t>
            </a:r>
            <a:r>
              <a:rPr lang="en-US" sz="2800" err="1"/>
              <a:t>i'm</a:t>
            </a:r>
            <a:r>
              <a:rPr lang="en-US" sz="2800"/>
              <a:t> annoyed;</a:t>
            </a:r>
            <a:br>
              <a:rPr lang="en-US" sz="2800"/>
            </a:br>
            <a:r>
              <a:rPr lang="en-US" sz="2800" err="1"/>
              <a:t>i</a:t>
            </a:r>
            <a:r>
              <a:rPr lang="en-US" sz="2800"/>
              <a:t> just have to write emails really fast because there are ~64 students in this class 🙂👍</a:t>
            </a:r>
            <a:br>
              <a:rPr lang="en-US" sz="2800"/>
            </a:br>
            <a:br>
              <a:rPr lang="en-US" sz="2800"/>
            </a:br>
            <a:r>
              <a:rPr lang="en-US" sz="2800" b="1" err="1"/>
              <a:t>ps</a:t>
            </a:r>
            <a:r>
              <a:rPr lang="en-US" sz="2800" b="1"/>
              <a:t> </a:t>
            </a:r>
            <a:r>
              <a:rPr lang="en-US" sz="2800"/>
              <a:t>screenshots are really helpful if you email me!</a:t>
            </a:r>
          </a:p>
        </p:txBody>
      </p:sp>
    </p:spTree>
    <p:extLst>
      <p:ext uri="{BB962C8B-B14F-4D97-AF65-F5344CB8AC3E}">
        <p14:creationId xmlns:p14="http://schemas.microsoft.com/office/powerpoint/2010/main" val="25186959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p:txBody>
          <a:bodyPr/>
          <a:lstStyle/>
          <a:p>
            <a:r>
              <a:rPr lang="en-US" sz="6600"/>
              <a:t>is there anyone here who is not yet enrolled in CS 136 and would like to be?</a:t>
            </a:r>
          </a:p>
        </p:txBody>
      </p:sp>
    </p:spTree>
    <p:extLst>
      <p:ext uri="{BB962C8B-B14F-4D97-AF65-F5344CB8AC3E}">
        <p14:creationId xmlns:p14="http://schemas.microsoft.com/office/powerpoint/2010/main" val="40358932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questions before we begin?</a:t>
            </a:r>
          </a:p>
        </p:txBody>
      </p:sp>
    </p:spTree>
    <p:extLst>
      <p:ext uri="{BB962C8B-B14F-4D97-AF65-F5344CB8AC3E}">
        <p14:creationId xmlns:p14="http://schemas.microsoft.com/office/powerpoint/2010/main" val="57341498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105185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52971789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idx="4294967295"/>
          </p:nvPr>
        </p:nvSpPr>
        <p:spPr>
          <a:xfrm>
            <a:off x="0" y="255588"/>
            <a:ext cx="8229600" cy="666750"/>
          </a:xfrm>
        </p:spPr>
        <p:txBody>
          <a:bodyPr>
            <a:normAutofit/>
          </a:bodyPr>
          <a:lstStyle/>
          <a:p>
            <a:r>
              <a:rPr lang="en-US"/>
              <a:t>variables in Java have a specified type</a:t>
            </a:r>
          </a:p>
        </p:txBody>
      </p:sp>
      <p:sp>
        <p:nvSpPr>
          <p:cNvPr id="4" name="TextBox 3">
            <a:extLst>
              <a:ext uri="{FF2B5EF4-FFF2-40B4-BE49-F238E27FC236}">
                <a16:creationId xmlns:a16="http://schemas.microsoft.com/office/drawing/2014/main" id="{0E416290-C1A1-B854-5E50-A5C08D424C89}"/>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F41CA9CC-4288-FB71-22DC-28875738AE26}"/>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12015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normAutofit fontScale="90000"/>
          </a:bodyPr>
          <a:lstStyle/>
          <a:p>
            <a:r>
              <a:rPr lang="en-US" sz="3200">
                <a:effectLst/>
              </a:rPr>
              <a:t>in Java, declaring and initializing variables are separate things</a:t>
            </a:r>
            <a:endParaRPr lang="en-US"/>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2573257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built-in data types</a:t>
            </a:r>
          </a:p>
        </p:txBody>
      </p:sp>
    </p:spTree>
    <p:extLst>
      <p:ext uri="{BB962C8B-B14F-4D97-AF65-F5344CB8AC3E}">
        <p14:creationId xmlns:p14="http://schemas.microsoft.com/office/powerpoint/2010/main" val="42711677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primitive data types</a:t>
            </a:r>
          </a:p>
        </p:txBody>
      </p:sp>
    </p:spTree>
    <p:extLst>
      <p:ext uri="{BB962C8B-B14F-4D97-AF65-F5344CB8AC3E}">
        <p14:creationId xmlns:p14="http://schemas.microsoft.com/office/powerpoint/2010/main" val="248095742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floating point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 number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291565013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t>primitive data type Venn diagram</a:t>
            </a:r>
          </a:p>
        </p:txBody>
      </p:sp>
      <p:sp>
        <p:nvSpPr>
          <p:cNvPr id="6" name="Oval 5">
            <a:extLst>
              <a:ext uri="{FF2B5EF4-FFF2-40B4-BE49-F238E27FC236}">
                <a16:creationId xmlns:a16="http://schemas.microsoft.com/office/drawing/2014/main" id="{94920E86-DB4D-E96D-9156-A39FA0D24A3A}"/>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8E9D206E-1BDD-5C90-502B-CAD13E4F1184}"/>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C98BB37C-D4CC-8214-9764-6D220469485B}"/>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3E520666-98F4-C842-36CA-82C280FDA2C3}"/>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224EAE29-4721-95C9-0989-AAC10820D457}"/>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C224F9F0-9E53-B93A-538C-F8E695F50671}"/>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BD91FE91-9A1E-3D68-8401-52C4DADF8711}"/>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3BFD757A-2B12-41A0-1EF7-C7F6B248E379}"/>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268284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40353031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F38F-819C-AD52-9DEC-46F2B27BF399}"/>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835CD8EF-F943-F768-3EC2-F9FC24C03634}"/>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18886145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0A69-4787-1B99-14AE-CC16435056DA}"/>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41867580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sz="1800">
                <a:solidFill>
                  <a:srgbClr val="000080"/>
                </a:solidFill>
                <a:effectLst/>
                <a:latin typeface="Consolas" panose="020B0609020204030204" pitchFamily="49" charset="0"/>
              </a:rPr>
              <a:t>String</a:t>
            </a:r>
            <a:r>
              <a:rPr lang="en-US" sz="1800">
                <a:effectLst/>
              </a:rPr>
              <a:t>'s</a:t>
            </a:r>
            <a:r>
              <a:rPr lang="en-US"/>
              <a:t> have several useful functions/methods</a:t>
            </a:r>
            <a:br>
              <a:rPr lang="en-US"/>
            </a:br>
            <a:r>
              <a:rPr lang="en-US"/>
              <a:t>(which are described in our Documentation)</a:t>
            </a:r>
          </a:p>
          <a:p>
            <a:pPr lvl="1"/>
            <a:r>
              <a:rPr lang="en-US">
                <a:solidFill>
                  <a:srgbClr val="000080"/>
                </a:solidFill>
                <a:effectLst/>
                <a:latin typeface="+mj-lt"/>
              </a:rPr>
              <a:t>String</a:t>
            </a:r>
            <a:r>
              <a:rPr lang="en-US">
                <a:latin typeface="+mj-lt"/>
              </a:rPr>
              <a:t> </a:t>
            </a:r>
            <a:r>
              <a:rPr lang="en-US">
                <a:effectLst/>
                <a:latin typeface="+mj-lt"/>
              </a:rPr>
              <a:t>string</a:t>
            </a:r>
            <a:r>
              <a:rPr lang="en-US">
                <a:latin typeface="+mj-lt"/>
              </a:rPr>
              <a:t> </a:t>
            </a:r>
            <a:r>
              <a:rPr lang="en-US">
                <a:effectLst/>
                <a:latin typeface="+mj-lt"/>
              </a:rPr>
              <a:t>=</a:t>
            </a:r>
            <a:r>
              <a:rPr lang="en-US">
                <a:latin typeface="+mj-lt"/>
              </a:rPr>
              <a:t> </a:t>
            </a:r>
            <a:r>
              <a:rPr lang="en-US">
                <a:solidFill>
                  <a:srgbClr val="B71111"/>
                </a:solidFill>
                <a:effectLst/>
                <a:latin typeface="+mj-lt"/>
              </a:rPr>
              <a:t>"Hello"</a:t>
            </a:r>
            <a:r>
              <a:rPr lang="en-US">
                <a:latin typeface="+mj-lt"/>
              </a:rPr>
              <a:t>; </a:t>
            </a:r>
            <a:r>
              <a:rPr lang="en-US">
                <a:solidFill>
                  <a:srgbClr val="007B00"/>
                </a:solidFill>
                <a:latin typeface="+mj-lt"/>
              </a:rPr>
              <a:t>// makes a new String</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System</a:t>
            </a:r>
            <a:r>
              <a:rPr lang="en-US" err="1">
                <a:latin typeface="+mj-lt"/>
              </a:rPr>
              <a:t>.</a:t>
            </a:r>
            <a:r>
              <a:rPr lang="en-US" err="1">
                <a:effectLst/>
                <a:latin typeface="+mj-lt"/>
              </a:rPr>
              <a:t>out</a:t>
            </a:r>
            <a:r>
              <a:rPr lang="en-US" err="1">
                <a:latin typeface="+mj-lt"/>
              </a:rPr>
              <a:t>.</a:t>
            </a:r>
            <a:r>
              <a:rPr lang="en-US" err="1">
                <a:effectLst/>
                <a:latin typeface="+mj-lt"/>
              </a:rPr>
              <a:t>println</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effectLst/>
                <a:latin typeface="+mj-lt"/>
              </a:rPr>
              <a:t>0</a:t>
            </a:r>
            <a:r>
              <a:rPr lang="en-US">
                <a:latin typeface="+mj-lt"/>
              </a:rPr>
              <a:t>, </a:t>
            </a:r>
            <a:r>
              <a:rPr lang="en-US">
                <a:effectLst/>
                <a:latin typeface="+mj-lt"/>
              </a:rPr>
              <a:t>3</a:t>
            </a:r>
            <a:r>
              <a:rPr lang="en-US">
                <a:latin typeface="+mj-lt"/>
              </a:rPr>
              <a:t>)); </a:t>
            </a:r>
            <a:r>
              <a:rPr lang="en-US">
                <a:solidFill>
                  <a:srgbClr val="007B00"/>
                </a:solidFill>
                <a:effectLst/>
                <a:latin typeface="+mj-lt"/>
              </a:rPr>
              <a:t>// "Hel"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443204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18070484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8237502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16666074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7566053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86311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28564029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19154396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262849099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247814977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C9FE-6F62-4B4F-3B02-4B43DE23A625}"/>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3882872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 )</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t>
            </a:r>
            <a:r>
              <a:rPr lang="fr-FR" b="1" err="1">
                <a:solidFill>
                  <a:srgbClr val="000080"/>
                </a:solidFill>
                <a:effectLst/>
                <a:latin typeface="Consolas" panose="020B0609020204030204" pitchFamily="49" charset="0"/>
              </a:rPr>
              <a:t>Math</a:t>
            </a:r>
            <a:r>
              <a:rPr lang="fr-FR" b="1" err="1">
                <a:effectLst/>
                <a:latin typeface="Consolas" panose="020B0609020204030204" pitchFamily="49" charset="0"/>
              </a:rPr>
              <a:t>.abs</a:t>
            </a:r>
            <a:r>
              <a:rPr lang="fr-FR" b="1">
                <a:effectLst/>
                <a:latin typeface="Consolas" panose="020B0609020204030204" pitchFamily="49" charset="0"/>
              </a:rPr>
              <a:t>(double1 - double2) &lt; </a:t>
            </a:r>
            <a:r>
              <a:rPr lang="fr-FR" b="1">
                <a:solidFill>
                  <a:srgbClr val="02B5B5"/>
                </a:solidFill>
                <a:effectLst/>
                <a:latin typeface="Consolas" panose="020B0609020204030204" pitchFamily="49" charset="0"/>
              </a:rPr>
              <a:t>0</a:t>
            </a:r>
            <a:r>
              <a:rPr lang="fr-FR" b="1">
                <a:effectLst/>
                <a:latin typeface="Consolas" panose="020B0609020204030204" pitchFamily="49" charset="0"/>
              </a:rPr>
              <a:t>.</a:t>
            </a:r>
            <a:r>
              <a:rPr lang="fr-FR" b="1">
                <a:solidFill>
                  <a:srgbClr val="02B5B5"/>
                </a:solidFill>
                <a:effectLst/>
                <a:latin typeface="Consolas" panose="020B0609020204030204" pitchFamily="49" charset="0"/>
              </a:rPr>
              <a:t>00001</a:t>
            </a:r>
            <a:r>
              <a:rPr lang="en-US" b="1">
                <a:effectLst/>
                <a:latin typeface="Consolas" panose="020B0609020204030204" pitchFamily="49" charset="0"/>
              </a:rPr>
              <a:t>)</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7201752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1279073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EDB15-2642-E31A-9354-D4C3A8E7F7E7}"/>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36237076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19137805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C10F-3A5B-F4B8-2E9F-4CDD3D231E75}"/>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8E929434-3E05-98B1-7265-208A9286EF41}"/>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27424924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4920B-9313-8A21-0E71-A5DA9824FE54}"/>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60504777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32C-E25C-E7DC-31EE-BB2C31165871}"/>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9A9C9CE2-B8FF-A447-0DC6-F4C337A470F7}"/>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 (very convenient, kind of consuming)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42380784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r>
              <a:rPr lang="en-US" sz="4000" b="1">
                <a:solidFill>
                  <a:srgbClr val="26C9FD"/>
                </a:solidFill>
              </a:rPr>
              <a:t>ANNOUNCEMENTS</a:t>
            </a:r>
            <a:br>
              <a:rPr lang="en-US" sz="4000" b="1">
                <a:solidFill>
                  <a:srgbClr val="26C9FD"/>
                </a:solidFill>
              </a:rPr>
            </a:br>
            <a:r>
              <a:rPr lang="en-US" sz="2800">
                <a:solidFill>
                  <a:srgbClr val="26C9FD"/>
                </a:solidFill>
              </a:rPr>
              <a:t>today is No Laptop Wednesday!</a:t>
            </a:r>
            <a:r>
              <a:rPr lang="en-US" sz="2800">
                <a:solidFill>
                  <a:schemeClr val="accent1">
                    <a:lumMod val="20000"/>
                    <a:lumOff val="80000"/>
                  </a:schemeClr>
                </a:solidFill>
              </a:rPr>
              <a:t> 🙅‍♂️💻🎉🔥</a:t>
            </a:r>
            <a:br>
              <a:rPr lang="en-US" sz="2800">
                <a:solidFill>
                  <a:schemeClr val="accent1">
                    <a:lumMod val="20000"/>
                    <a:lumOff val="80000"/>
                  </a:schemeClr>
                </a:solidFill>
              </a:rPr>
            </a:br>
            <a:br>
              <a:rPr lang="en-US" sz="2800" b="1"/>
            </a:br>
            <a:r>
              <a:rPr lang="en-US" sz="3600" b="1">
                <a:solidFill>
                  <a:srgbClr val="FF6DC6"/>
                </a:solidFill>
              </a:rPr>
              <a:t>WARMUP</a:t>
            </a:r>
            <a:br>
              <a:rPr lang="en-US" sz="3600" b="1">
                <a:solidFill>
                  <a:srgbClr val="FF6DC6"/>
                </a:solidFill>
              </a:rPr>
            </a:br>
            <a:r>
              <a:rPr lang="en-US" sz="2800">
                <a:solidFill>
                  <a:srgbClr val="FF6DC6"/>
                </a:solidFill>
              </a:rPr>
              <a:t>is it bad when programs crash?</a:t>
            </a:r>
            <a:br>
              <a:rPr lang="en-US" sz="2800">
                <a:solidFill>
                  <a:srgbClr val="FF6DC6"/>
                </a:solidFill>
              </a:rPr>
            </a:br>
            <a:br>
              <a:rPr lang="en-US" sz="2800"/>
            </a:br>
            <a:r>
              <a:rPr lang="en-US" sz="3600" b="1">
                <a:solidFill>
                  <a:schemeClr val="accent3">
                    <a:lumMod val="40000"/>
                    <a:lumOff val="60000"/>
                  </a:schemeClr>
                </a:solidFill>
              </a:rPr>
              <a:t>🌞🌞 </a:t>
            </a:r>
            <a:r>
              <a:rPr lang="en-US" sz="3600" b="1">
                <a:solidFill>
                  <a:srgbClr val="FDD63E"/>
                </a:solidFill>
              </a:rPr>
              <a:t>TODAY</a:t>
            </a:r>
            <a:br>
              <a:rPr lang="en-US" sz="3600" b="1">
                <a:solidFill>
                  <a:srgbClr val="FDD63E"/>
                </a:solidFill>
              </a:rPr>
            </a:br>
            <a:r>
              <a:rPr lang="en-US" sz="2800">
                <a:solidFill>
                  <a:srgbClr val="FDD63E"/>
                </a:solidFill>
              </a:rPr>
              <a:t>Fundamentals of Java Part 2 </a:t>
            </a:r>
            <a:endParaRPr lang="en-US" sz="3600" b="1">
              <a:solidFill>
                <a:srgbClr val="FDD63E"/>
              </a:solidFill>
            </a:endParaRPr>
          </a:p>
        </p:txBody>
      </p:sp>
    </p:spTree>
    <p:extLst>
      <p:ext uri="{BB962C8B-B14F-4D97-AF65-F5344CB8AC3E}">
        <p14:creationId xmlns:p14="http://schemas.microsoft.com/office/powerpoint/2010/main" val="989162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054893"/>
            <a:ext cx="8229600" cy="857250"/>
          </a:xfrm>
        </p:spPr>
        <p:txBody>
          <a:bodyPr/>
          <a:lstStyle/>
          <a:p>
            <a:r>
              <a:rPr lang="en-US" sz="4800"/>
              <a:t>Homework-00 was due in Gradescope two nights ago; if you didn't submit it yet, probably do that ASAP 🙂👍</a:t>
            </a:r>
          </a:p>
        </p:txBody>
      </p:sp>
    </p:spTree>
    <p:extLst>
      <p:ext uri="{BB962C8B-B14F-4D97-AF65-F5344CB8AC3E}">
        <p14:creationId xmlns:p14="http://schemas.microsoft.com/office/powerpoint/2010/main" val="313941601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FE0CB4-2415-2597-4D22-6F9A0639C84A}"/>
              </a:ext>
            </a:extLst>
          </p:cNvPr>
          <p:cNvSpPr>
            <a:spLocks noGrp="1"/>
          </p:cNvSpPr>
          <p:nvPr>
            <p:ph type="title"/>
          </p:nvPr>
        </p:nvSpPr>
        <p:spPr>
          <a:xfrm>
            <a:off x="457200" y="250658"/>
            <a:ext cx="8229600" cy="4642184"/>
          </a:xfrm>
        </p:spPr>
        <p:txBody>
          <a:bodyPr/>
          <a:lstStyle/>
          <a:p>
            <a:r>
              <a:rPr lang="en-US" sz="2800"/>
              <a:t>Homework-01 will be harder than Homework-00; Homework-02 will be harder than Homework-01;</a:t>
            </a:r>
            <a:br>
              <a:rPr lang="en-US" sz="2800"/>
            </a:br>
            <a:r>
              <a:rPr lang="en-US" sz="2800"/>
              <a:t>and then hopefully we more or less plateau</a:t>
            </a:r>
            <a:br>
              <a:rPr lang="en-US" sz="2800"/>
            </a:br>
            <a:br>
              <a:rPr lang="en-US" sz="2800"/>
            </a:br>
            <a:r>
              <a:rPr lang="en-US" sz="2800"/>
              <a:t>(feel free to reach out with any questions about course difficulty 🙂👍)</a:t>
            </a:r>
          </a:p>
        </p:txBody>
      </p:sp>
    </p:spTree>
    <p:extLst>
      <p:ext uri="{BB962C8B-B14F-4D97-AF65-F5344CB8AC3E}">
        <p14:creationId xmlns:p14="http://schemas.microsoft.com/office/powerpoint/2010/main" val="23732575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109918936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flow control</a:t>
            </a:r>
          </a:p>
        </p:txBody>
      </p:sp>
    </p:spTree>
    <p:extLst>
      <p:ext uri="{BB962C8B-B14F-4D97-AF65-F5344CB8AC3E}">
        <p14:creationId xmlns:p14="http://schemas.microsoft.com/office/powerpoint/2010/main" val="175589002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4270403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Math</a:t>
            </a:r>
            <a:r>
              <a:rPr lang="en-US">
                <a:latin typeface="+mj-lt"/>
              </a:rPr>
              <a:t>.sqrt(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System</a:t>
            </a:r>
            <a:r>
              <a:rPr lang="en-US">
                <a:latin typeface="+mj-lt"/>
              </a:rPr>
              <a:t>.out.println(result);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23946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41351168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E44E47-8F25-7B33-236C-1E9B71BB1739}"/>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8644B2B9-4605-BD63-C78E-E9702AC50B6E}"/>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3C810561-6C68-2C4E-DE97-AF292D4C7378}"/>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4976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24642937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(1/2)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 false;</a:t>
            </a:r>
            <a:r>
              <a:rPr lang="en-US"/>
              <a:t> crashes the program no matter what</a:t>
            </a:r>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solidFill>
                  <a:srgbClr val="0000FF"/>
                </a:solidFill>
                <a:latin typeface="Consolas"/>
              </a:rPr>
              <a:t>assert </a:t>
            </a:r>
            <a:r>
              <a:rPr lang="en-US">
                <a:latin typeface="Consolas"/>
              </a:rPr>
              <a:t>a &gt; 0.0;</a:t>
            </a:r>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assert </a:t>
            </a:r>
            <a:r>
              <a:rPr lang="en-US">
                <a:latin typeface="Consolas"/>
              </a:rPr>
              <a: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a:t>
            </a:r>
            <a:r>
              <a:rPr lang="en-US">
                <a:solidFill>
                  <a:srgbClr val="000080"/>
                </a:solidFill>
                <a:latin typeface="Consolas"/>
              </a:rPr>
              <a:t>System</a:t>
            </a:r>
            <a:r>
              <a:rPr lang="en-US">
                <a:solidFill>
                  <a:srgbClr val="000000"/>
                </a:solidFill>
                <a:latin typeface="Consolas"/>
              </a:rPr>
              <a:t>.out.println(hypotenuse);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8191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(2/2)</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 asserts are actually disabled by default in Java, and  are ignored</a:t>
            </a:r>
          </a:p>
          <a:p>
            <a:pPr lvl="1"/>
            <a:r>
              <a:rPr lang="en-US" b="1"/>
              <a:t> DrJava enables them by default 🙂👍</a:t>
            </a:r>
          </a:p>
          <a:p>
            <a:pPr marL="0" indent="0">
              <a:buNone/>
            </a:pPr>
            <a:endParaRPr lang="en-US"/>
          </a:p>
        </p:txBody>
      </p:sp>
    </p:spTree>
    <p:extLst>
      <p:ext uri="{BB962C8B-B14F-4D97-AF65-F5344CB8AC3E}">
        <p14:creationId xmlns:p14="http://schemas.microsoft.com/office/powerpoint/2010/main" val="34196545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102061423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AFFA2E2B-0E4D-EECC-F2DE-19A2A6EC9603}"/>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18744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15AFD098-6412-DF76-17F7-A7FBDB88BA66}"/>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18764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39D0D3E8-5BCE-6FDA-8B68-02C193C5E1F3}"/>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 </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9120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521510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3085A490-B9A7-3B13-BFCB-C7BC529E87F7}"/>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38408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454D65D7-B838-4643-76FB-264E5BDEF76C}"/>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548A77F4-5694-3F6F-0959-26100B7475B3}"/>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16950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8991219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397756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Math</a:t>
            </a:r>
            <a:r>
              <a:rPr lang="nn-NO">
                <a:latin typeface="+mj-lt"/>
              </a:rPr>
              <a:t>.sqrt(a))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37E0AC29-074E-DEF9-E2EE-365326EC5791}"/>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D16F2292-D27D-929A-7138-8D7C38D37381}"/>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724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28213001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41D8F002-6578-C142-DF7E-FE097F2E8DBB}"/>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a:t>
            </a:r>
            <a:r>
              <a:rPr lang="en-US">
                <a:solidFill>
                  <a:srgbClr val="0000FF"/>
                </a:solidFill>
                <a:latin typeface="Consolas"/>
              </a:rPr>
              <a:t>true</a:t>
            </a:r>
            <a:r>
              <a:rPr lang="en-US">
                <a:latin typeface="Consolas"/>
              </a:rPr>
              <a:t>)</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7184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44F2513C-EA03-22DD-CE58-CC04ACF83984}"/>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numberOfSlots;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(!slots[i].isOccupied)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 </a:t>
            </a:r>
            <a:r>
              <a:rPr lang="en-US">
                <a:solidFill>
                  <a:srgbClr val="007B00"/>
                </a:solidFill>
                <a:latin typeface="Consolas"/>
              </a:rPr>
              <a:t>// do something with whatever is in the i-th slot</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37440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2660E-1378-A12C-B660-4B97905470FF}"/>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35727898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latin typeface="+mj-lt"/>
              </a:rPr>
              <a:t>{ ... }</a:t>
            </a:r>
          </a:p>
        </p:txBody>
      </p:sp>
    </p:spTree>
    <p:extLst>
      <p:ext uri="{BB962C8B-B14F-4D97-AF65-F5344CB8AC3E}">
        <p14:creationId xmlns:p14="http://schemas.microsoft.com/office/powerpoint/2010/main" val="485173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CA6F332B-D6E6-4A6D-D707-244A3C439E39}"/>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00"/>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691A4FE5-0DB3-4D31-3CC2-532F8C1D59E2}"/>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7791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27263483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(1/2)</a:t>
            </a:r>
          </a:p>
        </p:txBody>
      </p:sp>
      <p:sp>
        <p:nvSpPr>
          <p:cNvPr id="12" name="TextBox 11">
            <a:extLst>
              <a:ext uri="{FF2B5EF4-FFF2-40B4-BE49-F238E27FC236}">
                <a16:creationId xmlns:a16="http://schemas.microsoft.com/office/drawing/2014/main" id="{86ABDB60-724A-D512-250D-8E2F1A2D6740}"/>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cannot find symbol</a:t>
            </a:r>
          </a:p>
          <a:p>
            <a:pPr lvl="0"/>
            <a:r>
              <a:rPr lang="en-US">
                <a:highlight>
                  <a:srgbClr val="FFFF00"/>
                </a:highlight>
                <a:latin typeface="Consolas"/>
              </a:rPr>
              <a:t>  symbol:   variable foo</a:t>
            </a:r>
          </a:p>
          <a:p>
            <a:pPr lvl="0"/>
            <a:r>
              <a:rPr lang="en-US">
                <a:highlight>
                  <a:srgbClr val="FFFF00"/>
                </a:highlight>
                <a:latin typeface="Consolas"/>
              </a:rPr>
              <a:t>  location: class Main</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System</a:t>
            </a:r>
            <a:r>
              <a:rPr lang="en-US">
                <a:highlight>
                  <a:srgbClr val="FFFF00"/>
                </a:highlight>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42315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cannot find symbol (2/2)</a:t>
            </a:r>
          </a:p>
        </p:txBody>
      </p:sp>
      <p:sp>
        <p:nvSpPr>
          <p:cNvPr id="3" name="TextBox 2">
            <a:extLst>
              <a:ext uri="{FF2B5EF4-FFF2-40B4-BE49-F238E27FC236}">
                <a16:creationId xmlns:a16="http://schemas.microsoft.com/office/drawing/2014/main" id="{0A6B0F70-6457-E5A2-6E66-C27DFD362223}"/>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91417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(1/2)</a:t>
            </a:r>
          </a:p>
        </p:txBody>
      </p:sp>
      <p:sp>
        <p:nvSpPr>
          <p:cNvPr id="4" name="TextBox 3">
            <a:extLst>
              <a:ext uri="{FF2B5EF4-FFF2-40B4-BE49-F238E27FC236}">
                <a16:creationId xmlns:a16="http://schemas.microsoft.com/office/drawing/2014/main" id="{CCEA3FBD-1760-F578-B774-0450D6F7A5D3}"/>
              </a:ext>
            </a:extLst>
          </p:cNvPr>
          <p:cNvSpPr txBox="1"/>
          <p:nvPr/>
        </p:nvSpPr>
        <p:spPr>
          <a:xfrm>
            <a:off x="457200" y="918266"/>
            <a:ext cx="8229600" cy="3970318"/>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Error:</a:t>
            </a:r>
            <a:r>
              <a:rPr lang="en-US">
                <a:highlight>
                  <a:srgbClr val="FFFF00"/>
                </a:highlight>
                <a:latin typeface="Consolas"/>
              </a:rPr>
              <a:t> variable foo is already defined in method main(java.lang.String[])</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9157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50B1-EEEE-4CEB-4D32-61DC083E96D4}"/>
              </a:ext>
            </a:extLst>
          </p:cNvPr>
          <p:cNvSpPr>
            <a:spLocks noGrp="1"/>
          </p:cNvSpPr>
          <p:nvPr>
            <p:ph type="title"/>
          </p:nvPr>
        </p:nvSpPr>
        <p:spPr/>
        <p:txBody>
          <a:bodyPr/>
          <a:lstStyle/>
          <a:p>
            <a:r>
              <a:rPr lang="en-US"/>
              <a:t>variable already defined (2/2)</a:t>
            </a:r>
          </a:p>
        </p:txBody>
      </p:sp>
      <p:sp>
        <p:nvSpPr>
          <p:cNvPr id="5" name="TextBox 4">
            <a:extLst>
              <a:ext uri="{FF2B5EF4-FFF2-40B4-BE49-F238E27FC236}">
                <a16:creationId xmlns:a16="http://schemas.microsoft.com/office/drawing/2014/main" id="{8DD56051-7080-6583-DFD6-640D397933C6}"/>
              </a:ext>
            </a:extLst>
          </p:cNvPr>
          <p:cNvSpPr txBox="1"/>
          <p:nvPr/>
        </p:nvSpPr>
        <p:spPr>
          <a:xfrm>
            <a:off x="457200" y="1195265"/>
            <a:ext cx="8229600" cy="3693319"/>
          </a:xfrm>
          <a:prstGeom prst="rect">
            <a:avLst/>
          </a:prstGeom>
          <a:solidFill>
            <a:schemeClr val="bg1"/>
          </a:solidFill>
          <a:ln>
            <a:solidFill>
              <a:schemeClr val="tx1"/>
            </a:solidFill>
          </a:ln>
        </p:spPr>
        <p:txBody>
          <a:bodyPr wrap="square" rtlCol="0">
            <a:spAutoFit/>
          </a:bodyPr>
          <a:lstStyle/>
          <a:p>
            <a:pPr lvl="0"/>
            <a:r>
              <a:rPr lang="en-US">
                <a:latin typeface="Consolas"/>
              </a:rPr>
              <a:t>Compilation completed.</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System</a:t>
            </a:r>
            <a:r>
              <a:rPr lang="en-US">
                <a:latin typeface="Consolas"/>
              </a:rPr>
              <a:t>.out.println(foo);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4389171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355350623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and newlines</a:t>
            </a:r>
          </a:p>
          <a:p>
            <a:pPr lvl="0"/>
            <a:r>
              <a:rPr lang="en-US" sz="1600"/>
              <a:t>🐍 Python does care about whitespace (indentation </a:t>
            </a:r>
            <a:r>
              <a:rPr lang="en-US" sz="1600" i="1"/>
              <a:t>changes what code does</a:t>
            </a:r>
            <a:r>
              <a:rPr lang="en-US" sz="1600"/>
              <a:t>)</a:t>
            </a:r>
          </a:p>
          <a:p>
            <a:pPr lvl="0"/>
            <a:r>
              <a:rPr lang="en-US" sz="1600"/>
              <a:t>Java does NOT care about whitespace</a:t>
            </a:r>
          </a:p>
          <a:p>
            <a:pPr lvl="1"/>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carefully indent your scopes (and make sure your curly braces line up)</a:t>
            </a:r>
          </a:p>
          <a:p>
            <a:pPr lvl="3"/>
            <a:r>
              <a:rPr lang="en-US" sz="1600">
                <a:solidFill>
                  <a:schemeClr val="accent2"/>
                </a:solidFill>
              </a:rPr>
              <a:t>✨ </a:t>
            </a:r>
            <a:r>
              <a:rPr lang="en-US" sz="1600" err="1">
                <a:solidFill>
                  <a:schemeClr val="accent2"/>
                </a:solidFill>
              </a:rPr>
              <a:t>DrJava</a:t>
            </a:r>
            <a:r>
              <a:rPr lang="en-US" sz="1600">
                <a:solidFill>
                  <a:schemeClr val="accent2"/>
                </a:solidFill>
              </a:rPr>
              <a:t> can do this for you! no excuses!</a:t>
            </a:r>
          </a:p>
        </p:txBody>
      </p:sp>
      <p:graphicFrame>
        <p:nvGraphicFramePr>
          <p:cNvPr id="13" name="Table 7">
            <a:extLst>
              <a:ext uri="{FF2B5EF4-FFF2-40B4-BE49-F238E27FC236}">
                <a16:creationId xmlns:a16="http://schemas.microsoft.com/office/drawing/2014/main" id="{CB6445AD-460C-C05D-E08C-080064744DDE}"/>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5276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0A8110-901D-1E28-DA13-34F32BAF2346}"/>
              </a:ext>
            </a:extLst>
          </p:cNvPr>
          <p:cNvSpPr>
            <a:spLocks noGrp="1"/>
          </p:cNvSpPr>
          <p:nvPr>
            <p:ph type="title"/>
          </p:nvPr>
        </p:nvSpPr>
        <p:spPr>
          <a:xfrm>
            <a:off x="457200" y="2143125"/>
            <a:ext cx="8229600" cy="857250"/>
          </a:xfrm>
        </p:spPr>
        <p:txBody>
          <a:bodyPr/>
          <a:lstStyle/>
          <a:p>
            <a:r>
              <a:rPr lang="en-US"/>
              <a:t>exceptions to scope being the same as curly braces</a:t>
            </a:r>
          </a:p>
        </p:txBody>
      </p:sp>
    </p:spTree>
    <p:extLst>
      <p:ext uri="{BB962C8B-B14F-4D97-AF65-F5344CB8AC3E}">
        <p14:creationId xmlns:p14="http://schemas.microsoft.com/office/powerpoint/2010/main" val="424835783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1627288"/>
            <a:ext cx="8229600" cy="3416320"/>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Error:</a:t>
            </a:r>
            <a:r>
              <a:rPr lang="en-US">
                <a:highlight>
                  <a:srgbClr val="FFFF00"/>
                </a:highlight>
                <a:latin typeface="Consolas"/>
              </a:rPr>
              <a:t> cannot find symbol</a:t>
            </a:r>
          </a:p>
          <a:p>
            <a:r>
              <a:rPr lang="en-US">
                <a:highlight>
                  <a:srgbClr val="FFFF00"/>
                </a:highlight>
                <a:latin typeface="Consolas"/>
              </a:rPr>
              <a:t>  symbol:   variable i</a:t>
            </a:r>
          </a:p>
          <a:p>
            <a:r>
              <a:rPr lang="en-US">
                <a:highlight>
                  <a:srgbClr val="FFFF00"/>
                </a:highlight>
                <a:latin typeface="Consolas"/>
              </a:rPr>
              <a:t>  location: class Main</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System</a:t>
            </a:r>
            <a:r>
              <a:rPr lang="nn-NO">
                <a:highlight>
                  <a:srgbClr val="FFFF00"/>
                </a:highlight>
                <a:latin typeface="Consolas"/>
              </a:rPr>
              <a:t>.out.println(i);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22400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56E5678-1212-269B-1D67-0FFA5070EE31}"/>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3765797B-2313-0AC3-4C88-87D65D1C721B}"/>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9D9A8F64-F4CA-A477-E493-170EF1C5C258}"/>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4261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22D2297C-A9BC-98A6-87B5-C467F238A6CE}"/>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CBB63617-5C12-EEBC-6C25-4197EBA77E9E}"/>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2852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08.xml><?xml version="1.0" encoding="utf-8"?>
<p:sld xmlns:a="http://schemas.openxmlformats.org/drawingml/2006/main" xmlns:r="http://schemas.openxmlformats.org/officeDocument/2006/relationships" xmlns:p="http://schemas.openxmlformats.org/presentationml/2006/main" show="0">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let's do the homework</a:t>
            </a:r>
            <a:br>
              <a:rPr lang="en-US"/>
            </a:br>
            <a:r>
              <a:rPr lang="en-US" sz="3200"/>
              <a:t>(including infinite loop example)</a:t>
            </a:r>
            <a:endParaRPr lang="en-US"/>
          </a:p>
        </p:txBody>
      </p:sp>
    </p:spTree>
    <p:extLst>
      <p:ext uri="{BB962C8B-B14F-4D97-AF65-F5344CB8AC3E}">
        <p14:creationId xmlns:p14="http://schemas.microsoft.com/office/powerpoint/2010/main" val="247492904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0"/>
            <a:ext cx="8229600" cy="5143500"/>
          </a:xfrm>
        </p:spPr>
        <p:txBody>
          <a:bodyPr/>
          <a:lstStyle/>
          <a:p>
            <a:pPr algn="l"/>
            <a:r>
              <a:rPr lang="en-US" sz="3200" b="1">
                <a:solidFill>
                  <a:srgbClr val="26C9FD"/>
                </a:solidFill>
              </a:rPr>
              <a:t>ANNOUNCEMENTS</a:t>
            </a:r>
            <a:br>
              <a:rPr lang="en-US" sz="4000" b="1">
                <a:solidFill>
                  <a:srgbClr val="26C9FD"/>
                </a:solidFill>
              </a:rPr>
            </a:br>
            <a:r>
              <a:rPr lang="en-US" sz="1800" b="1">
                <a:solidFill>
                  <a:srgbClr val="FF0000"/>
                </a:solidFill>
                <a:latin typeface="+mj-lt"/>
              </a:rPr>
              <a:t>hexDigitSum</a:t>
            </a:r>
            <a:r>
              <a:rPr lang="en-US" sz="1800">
                <a:solidFill>
                  <a:srgbClr val="FF0000"/>
                </a:solidFill>
              </a:rPr>
              <a:t> CORRECTION -- don't print error message and return;</a:t>
            </a:r>
            <a:br>
              <a:rPr lang="en-US" sz="1800">
                <a:solidFill>
                  <a:srgbClr val="FF0000"/>
                </a:solidFill>
              </a:rPr>
            </a:br>
            <a:r>
              <a:rPr lang="en-US" sz="1800">
                <a:solidFill>
                  <a:srgbClr val="FF0000"/>
                </a:solidFill>
              </a:rPr>
              <a:t>instead, just crash using an </a:t>
            </a:r>
            <a:r>
              <a:rPr lang="en-US" sz="1800" b="1">
                <a:solidFill>
                  <a:srgbClr val="FF0000"/>
                </a:solidFill>
                <a:latin typeface="+mj-lt"/>
              </a:rPr>
              <a:t>assert false;</a:t>
            </a:r>
            <a:r>
              <a:rPr lang="en-US" sz="1800" b="1">
                <a:solidFill>
                  <a:srgbClr val="26C9FD"/>
                </a:solidFill>
                <a:latin typeface="+mj-lt"/>
              </a:rPr>
              <a:t> 🙂👍</a:t>
            </a:r>
            <a:br>
              <a:rPr lang="en-US" sz="1800">
                <a:solidFill>
                  <a:srgbClr val="26C9FD"/>
                </a:solidFill>
              </a:rPr>
            </a:br>
            <a:r>
              <a:rPr lang="en-US" sz="1800">
                <a:solidFill>
                  <a:srgbClr val="26C9FD"/>
                </a:solidFill>
              </a:rPr>
              <a:t>today is </a:t>
            </a:r>
            <a:r>
              <a:rPr lang="en-US" sz="1800" b="1">
                <a:solidFill>
                  <a:srgbClr val="26C9FD"/>
                </a:solidFill>
              </a:rPr>
              <a:t>Fun Friday</a:t>
            </a:r>
            <a:r>
              <a:rPr lang="en-US" sz="1800">
                <a:solidFill>
                  <a:srgbClr val="26C9FD"/>
                </a:solidFill>
              </a:rPr>
              <a:t>!</a:t>
            </a:r>
            <a:r>
              <a:rPr lang="en-US" sz="1800">
                <a:solidFill>
                  <a:schemeClr val="accent1">
                    <a:lumMod val="20000"/>
                    <a:lumOff val="80000"/>
                  </a:schemeClr>
                </a:solidFill>
              </a:rPr>
              <a:t> 🎉🎉🎉🔥🚨🚨</a:t>
            </a:r>
            <a:br>
              <a:rPr lang="en-US" sz="3200">
                <a:solidFill>
                  <a:schemeClr val="accent1">
                    <a:lumMod val="20000"/>
                    <a:lumOff val="80000"/>
                  </a:schemeClr>
                </a:solidFill>
              </a:rPr>
            </a:br>
            <a:br>
              <a:rPr lang="en-US" sz="3200">
                <a:solidFill>
                  <a:schemeClr val="accent1">
                    <a:lumMod val="20000"/>
                    <a:lumOff val="80000"/>
                  </a:schemeClr>
                </a:solidFill>
              </a:rPr>
            </a:br>
            <a:br>
              <a:rPr lang="en-US" sz="2800" b="1"/>
            </a:br>
            <a:r>
              <a:rPr lang="en-US" sz="2800" b="1">
                <a:solidFill>
                  <a:srgbClr val="FF6DC6"/>
                </a:solidFill>
              </a:rPr>
              <a:t>WARMUP</a:t>
            </a:r>
            <a:br>
              <a:rPr lang="en-US" sz="3600" b="1">
                <a:solidFill>
                  <a:srgbClr val="FF6DC6"/>
                </a:solidFill>
              </a:rPr>
            </a:br>
            <a:r>
              <a:rPr lang="en-US" sz="1800">
                <a:solidFill>
                  <a:srgbClr val="FF6DC6"/>
                </a:solidFill>
              </a:rPr>
              <a:t>compress this code!</a:t>
            </a:r>
            <a:br>
              <a:rPr lang="en-US" sz="2800">
                <a:solidFill>
                  <a:srgbClr val="FF6DC6"/>
                </a:solidFill>
              </a:rPr>
            </a:br>
            <a:br>
              <a:rPr lang="en-US" sz="2800">
                <a:solidFill>
                  <a:srgbClr val="FF6DC6"/>
                </a:solidFill>
              </a:rPr>
            </a:br>
            <a:br>
              <a:rPr lang="en-US" sz="2800"/>
            </a:br>
            <a:r>
              <a:rPr lang="en-US" sz="2800" b="1">
                <a:solidFill>
                  <a:srgbClr val="FDD63E"/>
                </a:solidFill>
              </a:rPr>
              <a:t>🙆‍♂️ TODAY </a:t>
            </a:r>
            <a:br>
              <a:rPr lang="en-US" sz="3600" b="1">
                <a:solidFill>
                  <a:srgbClr val="FDD63E"/>
                </a:solidFill>
              </a:rPr>
            </a:br>
            <a:r>
              <a:rPr lang="en-US" sz="1800">
                <a:solidFill>
                  <a:srgbClr val="FDD63E"/>
                </a:solidFill>
              </a:rPr>
              <a:t>goto and big O notation </a:t>
            </a:r>
            <a:endParaRPr lang="en-US" sz="3600" b="1">
              <a:solidFill>
                <a:srgbClr val="FDD63E"/>
              </a:solidFill>
            </a:endParaRPr>
          </a:p>
        </p:txBody>
      </p:sp>
      <p:sp>
        <p:nvSpPr>
          <p:cNvPr id="5" name="TextBox 4">
            <a:extLst>
              <a:ext uri="{FF2B5EF4-FFF2-40B4-BE49-F238E27FC236}">
                <a16:creationId xmlns:a16="http://schemas.microsoft.com/office/drawing/2014/main" id="{2F8B2AD3-7147-D41A-8BBC-878494B035D6}"/>
              </a:ext>
            </a:extLst>
          </p:cNvPr>
          <p:cNvSpPr txBox="1"/>
          <p:nvPr/>
        </p:nvSpPr>
        <p:spPr>
          <a:xfrm>
            <a:off x="3054626" y="1758702"/>
            <a:ext cx="4267199" cy="2554545"/>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boolean</a:t>
            </a:r>
            <a:r>
              <a:rPr lang="en-US" sz="1600">
                <a:latin typeface="Consolas" panose="020B0609020204030204" pitchFamily="49" charset="0"/>
                <a:cs typeface="Consolas" panose="020B0609020204030204" pitchFamily="49" charset="0"/>
              </a:rPr>
              <a:t> isEven;</a:t>
            </a: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true;</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else</a:t>
            </a: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 % 2 != 0) {</a:t>
            </a:r>
          </a:p>
          <a:p>
            <a:r>
              <a:rPr lang="en-US" sz="1600">
                <a:latin typeface="Consolas" panose="020B0609020204030204" pitchFamily="49" charset="0"/>
                <a:cs typeface="Consolas" panose="020B0609020204030204" pitchFamily="49" charset="0"/>
              </a:rPr>
              <a:t>    isEven = </a:t>
            </a:r>
            <a:r>
              <a:rPr lang="en-US" sz="1600">
                <a:solidFill>
                  <a:srgbClr val="0000FF"/>
                </a:solidFill>
                <a:latin typeface="Consolas" panose="020B0609020204030204" pitchFamily="49" charset="0"/>
                <a:cs typeface="Consolas" panose="020B0609020204030204" pitchFamily="49" charset="0"/>
              </a:rPr>
              <a:t>false</a:t>
            </a:r>
            <a:r>
              <a:rPr lang="en-US" sz="1600">
                <a:latin typeface="Consolas" panose="020B0609020204030204" pitchFamily="49" charset="0"/>
                <a:cs typeface="Consolas" panose="020B0609020204030204" pitchFamily="49" charset="0"/>
              </a:rPr>
              <a:t>;</a:t>
            </a:r>
          </a:p>
          <a:p>
            <a:r>
              <a:rPr lang="en-US" sz="1600">
                <a:latin typeface="Consolas" panose="020B0609020204030204" pitchFamily="49" charset="0"/>
                <a:cs typeface="Consolas" panose="020B0609020204030204" pitchFamily="49" charset="0"/>
              </a:rPr>
              <a:t>}</a:t>
            </a:r>
          </a:p>
          <a:p>
            <a:endParaRPr lang="en-US" sz="1600">
              <a:latin typeface="Consolas" panose="020B0609020204030204" pitchFamily="49" charset="0"/>
              <a:cs typeface="Consolas" panose="020B0609020204030204" pitchFamily="49" charset="0"/>
            </a:endParaRPr>
          </a:p>
          <a:p>
            <a:r>
              <a:rPr lang="en-US" sz="1600">
                <a:solidFill>
                  <a:srgbClr val="0000FF"/>
                </a:solidFill>
                <a:latin typeface="Consolas" panose="020B0609020204030204" pitchFamily="49" charset="0"/>
                <a:cs typeface="Consolas" panose="020B0609020204030204" pitchFamily="49" charset="0"/>
              </a:rPr>
              <a:t>if</a:t>
            </a:r>
            <a:r>
              <a:rPr lang="en-US" sz="1600">
                <a:latin typeface="Consolas" panose="020B0609020204030204" pitchFamily="49" charset="0"/>
                <a:cs typeface="Consolas" panose="020B0609020204030204" pitchFamily="49" charset="0"/>
              </a:rPr>
              <a:t> (isEven) {</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42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8800"/>
              <a:t>homework hints</a:t>
            </a:r>
          </a:p>
        </p:txBody>
      </p:sp>
    </p:spTree>
    <p:extLst>
      <p:ext uri="{BB962C8B-B14F-4D97-AF65-F5344CB8AC3E}">
        <p14:creationId xmlns:p14="http://schemas.microsoft.com/office/powerpoint/2010/main" val="22649513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(1/2)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solidFill>
                  <a:srgbClr val="0000FF"/>
                </a:solidFill>
                <a:latin typeface="+mj-lt"/>
              </a:rPr>
              <a:t>char</a:t>
            </a:r>
            <a:r>
              <a:rPr lang="en-US">
                <a:solidFill>
                  <a:srgbClr val="0000FF"/>
                </a:solidFill>
              </a:rPr>
              <a:t> </a:t>
            </a:r>
            <a:r>
              <a:rPr lang="en-US"/>
              <a:t>is an integer type!</a:t>
            </a:r>
            <a:endParaRPr lang="en-US">
              <a:solidFill>
                <a:srgbClr val="0000FF"/>
              </a:solidFill>
            </a:endParaRPr>
          </a:p>
          <a:p>
            <a:pPr lvl="1"/>
            <a:r>
              <a:rPr lang="en-US">
                <a:solidFill>
                  <a:srgbClr val="007B00"/>
                </a:solidFill>
                <a:latin typeface="+mj-lt"/>
              </a:rPr>
              <a:t>// char c</a:t>
            </a:r>
          </a:p>
          <a:p>
            <a:pPr lvl="1"/>
            <a:r>
              <a:rPr lang="en-US" strike="sngStrike">
                <a:solidFill>
                  <a:srgbClr val="FF0000"/>
                </a:solidFill>
                <a:latin typeface="+mj-lt"/>
              </a:rPr>
              <a:t>48 &lt;= c</a:t>
            </a:r>
          </a:p>
          <a:p>
            <a:pPr lvl="1"/>
            <a:r>
              <a:rPr kumimoji="0" lang="en-US" sz="1800" b="0" i="0" u="none" strike="noStrike" kern="1200" cap="none" spc="0" normalizeH="0" baseline="0" noProof="0">
                <a:ln>
                  <a:noFill/>
                </a:ln>
                <a:solidFill>
                  <a:srgbClr val="FF00FF"/>
                </a:solidFill>
                <a:effectLst/>
                <a:uLnTx/>
                <a:uFillTx/>
                <a:latin typeface="Consolas"/>
                <a:ea typeface="Segoe UI Emoji" panose="020B0502040204020203" pitchFamily="34" charset="0"/>
                <a:cs typeface="+mn-cs"/>
              </a:rPr>
              <a:t>'0'</a:t>
            </a:r>
            <a:r>
              <a:rPr lang="en-US">
                <a:latin typeface="+mj-lt"/>
              </a:rPr>
              <a:t> &lt;= c</a:t>
            </a:r>
            <a:endParaRPr lang="en-US"/>
          </a:p>
          <a:p>
            <a:r>
              <a:rPr lang="en-US"/>
              <a:t>we have ✨Documentation✨ linked on the website! (it's really good!)</a:t>
            </a:r>
          </a:p>
          <a:p>
            <a:pPr lvl="1"/>
            <a:r>
              <a:rPr lang="en-US" strike="sngStrike">
                <a:solidFill>
                  <a:srgbClr val="FF0000"/>
                </a:solidFill>
                <a:latin typeface="+mj-lt"/>
              </a:rPr>
              <a:t>for (char c : </a:t>
            </a:r>
            <a:r>
              <a:rPr lang="en-US" strike="sngStrike" err="1">
                <a:solidFill>
                  <a:srgbClr val="FF0000"/>
                </a:solidFill>
                <a:latin typeface="+mj-lt"/>
              </a:rPr>
              <a:t>string.toCharArray</a:t>
            </a:r>
            <a:r>
              <a:rPr lang="en-US" strike="sngStrike">
                <a:solidFill>
                  <a:srgbClr val="FF0000"/>
                </a:solidFill>
                <a:latin typeface="+mj-lt"/>
              </a:rPr>
              <a:t>()) {</a:t>
            </a:r>
          </a:p>
          <a:p>
            <a:pPr lvl="1"/>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for</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int</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 0;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&lt;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string.length</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r>
              <a:rPr kumimoji="0" lang="en-US" sz="1800" b="0" i="0" u="none" strike="noStrike" kern="1200" cap="none" spc="0" normalizeH="0" baseline="0" noProof="0" err="1">
                <a:ln>
                  <a:noFill/>
                </a:ln>
                <a:effectLst/>
                <a:uLnTx/>
                <a:uFillTx/>
                <a:latin typeface="Consolas"/>
                <a:ea typeface="Segoe UI Emoji" panose="020B0502040204020203" pitchFamily="34" charset="0"/>
                <a:cs typeface="+mn-cs"/>
              </a:rPr>
              <a:t>i</a:t>
            </a:r>
            <a:r>
              <a:rPr kumimoji="0" lang="en-US" sz="1800" b="0" i="0" u="none" strike="noStrike" kern="1200" cap="none" spc="0" normalizeH="0" baseline="0" noProof="0">
                <a:ln>
                  <a:noFill/>
                </a:ln>
                <a:effectLst/>
                <a:uLnTx/>
                <a:uFillTx/>
                <a:latin typeface="Consolas"/>
                <a:ea typeface="Segoe UI Emoji" panose="020B0502040204020203" pitchFamily="34" charset="0"/>
                <a:cs typeface="+mn-cs"/>
              </a:rPr>
              <a:t>) {</a:t>
            </a:r>
          </a:p>
          <a:p>
            <a:pPr lvl="2"/>
            <a:r>
              <a:rPr lang="en-US">
                <a:solidFill>
                  <a:srgbClr val="0000FF"/>
                </a:solidFill>
                <a:latin typeface="Consolas"/>
              </a:rPr>
              <a:t>char</a:t>
            </a:r>
            <a:r>
              <a:rPr lang="en-US">
                <a:latin typeface="Consolas"/>
              </a:rPr>
              <a:t> c = </a:t>
            </a:r>
            <a:r>
              <a:rPr lang="en-US" err="1">
                <a:latin typeface="Consolas"/>
              </a:rPr>
              <a:t>string.charAt</a:t>
            </a:r>
            <a:r>
              <a:rPr lang="en-US">
                <a:latin typeface="Consolas"/>
              </a:rPr>
              <a:t>(</a:t>
            </a:r>
            <a:r>
              <a:rPr lang="en-US" err="1">
                <a:latin typeface="Consolas"/>
              </a:rPr>
              <a:t>i</a:t>
            </a:r>
            <a:r>
              <a:rPr lang="en-US">
                <a:latin typeface="Consolas"/>
              </a:rPr>
              <a:t>);</a:t>
            </a:r>
          </a:p>
          <a:p>
            <a:pPr lvl="1"/>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a:t>
            </a:r>
            <a:r>
              <a:rPr kumimoji="0" lang="en-US" sz="1800" b="0" i="0" u="none" strike="noStrike" kern="1200" cap="none" spc="0" normalizeH="0" baseline="0" noProof="0" err="1">
                <a:ln>
                  <a:noFill/>
                </a:ln>
                <a:solidFill>
                  <a:srgbClr val="007B00"/>
                </a:solidFill>
                <a:effectLst/>
                <a:uLnTx/>
                <a:uFillTx/>
                <a:latin typeface="Consolas" panose="020B0609020204030204" pitchFamily="49" charset="0"/>
                <a:ea typeface="Segoe UI Emoji" panose="020B0502040204020203" pitchFamily="34" charset="0"/>
                <a:cs typeface="+mn-cs"/>
              </a:rPr>
              <a:t>i</a:t>
            </a:r>
            <a:r>
              <a:rPr kumimoji="0" lang="en-US" sz="1800" b="0" i="0" u="none" strike="noStrike" kern="1200" cap="none" spc="0" normalizeH="0" baseline="0" noProof="0">
                <a:ln>
                  <a:noFill/>
                </a:ln>
                <a:solidFill>
                  <a:srgbClr val="007B00"/>
                </a:solidFill>
                <a:effectLst/>
                <a:uLnTx/>
                <a:uFillTx/>
                <a:latin typeface="Consolas" panose="020B0609020204030204" pitchFamily="49" charset="0"/>
                <a:ea typeface="Segoe UI Emoji" panose="020B0502040204020203" pitchFamily="34" charset="0"/>
                <a:cs typeface="+mn-cs"/>
              </a:rPr>
              <a:t> know it's more typing but you'll thank me (much) later</a:t>
            </a:r>
            <a:r>
              <a:rPr lang="en-US">
                <a:solidFill>
                  <a:srgbClr val="007B00"/>
                </a:solidFill>
                <a:latin typeface="Consolas"/>
              </a:rPr>
              <a:t> </a:t>
            </a:r>
            <a:endParaRPr lang="en-US">
              <a:solidFill>
                <a:srgbClr val="007B00"/>
              </a:solidFill>
            </a:endParaRPr>
          </a:p>
          <a:p>
            <a:r>
              <a:rPr lang="en-US"/>
              <a:t>the starter code has ✨Examples✨ (they're relevant!)</a:t>
            </a:r>
          </a:p>
          <a:p>
            <a:pPr marL="342886" lvl="1" indent="0">
              <a:buNone/>
            </a:pPr>
            <a:endParaRPr lang="en-US"/>
          </a:p>
        </p:txBody>
      </p:sp>
    </p:spTree>
    <p:extLst>
      <p:ext uri="{BB962C8B-B14F-4D97-AF65-F5344CB8AC3E}">
        <p14:creationId xmlns:p14="http://schemas.microsoft.com/office/powerpoint/2010/main" val="12467141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751AE-EDF5-BF5E-2A75-EA92F93FB908}"/>
              </a:ext>
            </a:extLst>
          </p:cNvPr>
          <p:cNvSpPr>
            <a:spLocks noGrp="1"/>
          </p:cNvSpPr>
          <p:nvPr>
            <p:ph type="title"/>
          </p:nvPr>
        </p:nvSpPr>
        <p:spPr/>
        <p:txBody>
          <a:bodyPr/>
          <a:lstStyle/>
          <a:p>
            <a:r>
              <a:rPr lang="en-US"/>
              <a:t>homework hints (2/2)</a:t>
            </a:r>
          </a:p>
        </p:txBody>
      </p:sp>
      <p:sp>
        <p:nvSpPr>
          <p:cNvPr id="4" name="Content Placeholder 3">
            <a:extLst>
              <a:ext uri="{FF2B5EF4-FFF2-40B4-BE49-F238E27FC236}">
                <a16:creationId xmlns:a16="http://schemas.microsoft.com/office/drawing/2014/main" id="{C097830F-948E-80D0-7928-CBA422CE5E7F}"/>
              </a:ext>
            </a:extLst>
          </p:cNvPr>
          <p:cNvSpPr>
            <a:spLocks noGrp="1"/>
          </p:cNvSpPr>
          <p:nvPr>
            <p:ph sz="quarter" idx="10"/>
          </p:nvPr>
        </p:nvSpPr>
        <p:spPr/>
        <p:txBody>
          <a:bodyPr/>
          <a:lstStyle/>
          <a:p>
            <a:r>
              <a:rPr lang="en-US"/>
              <a:t>if you get a weird </a:t>
            </a:r>
            <a:r>
              <a:rPr lang="en-US" b="1" i="0">
                <a:effectLst/>
                <a:latin typeface="+mj-lt"/>
              </a:rPr>
              <a:t>"illegal start of expression"</a:t>
            </a:r>
            <a:r>
              <a:rPr lang="en-US" b="0" i="0">
                <a:effectLst/>
              </a:rPr>
              <a:t> compiler error...</a:t>
            </a:r>
          </a:p>
          <a:p>
            <a:pPr lvl="1"/>
            <a:r>
              <a:rPr lang="en-US"/>
              <a:t>highlight your code and press Tab!</a:t>
            </a:r>
          </a:p>
          <a:p>
            <a:pPr lvl="2"/>
            <a:r>
              <a:rPr lang="en-US" b="0" i="0">
                <a:effectLst/>
              </a:rPr>
              <a:t>you're probably missing a curly brace somewhere above the error</a:t>
            </a:r>
            <a:endParaRPr lang="en-US"/>
          </a:p>
          <a:p>
            <a:pPr marL="342886" lvl="1" indent="0">
              <a:buNone/>
            </a:pPr>
            <a:endParaRPr lang="en-US"/>
          </a:p>
        </p:txBody>
      </p:sp>
      <p:sp>
        <p:nvSpPr>
          <p:cNvPr id="6" name="TextBox 5">
            <a:extLst>
              <a:ext uri="{FF2B5EF4-FFF2-40B4-BE49-F238E27FC236}">
                <a16:creationId xmlns:a16="http://schemas.microsoft.com/office/drawing/2014/main" id="{13805A68-54D9-8CAA-F9CA-4C61A8F43A85}"/>
              </a:ext>
            </a:extLst>
          </p:cNvPr>
          <p:cNvSpPr txBox="1"/>
          <p:nvPr/>
        </p:nvSpPr>
        <p:spPr>
          <a:xfrm>
            <a:off x="1109869" y="2058395"/>
            <a:ext cx="6924261" cy="3162404"/>
          </a:xfrm>
          <a:prstGeom prst="rect">
            <a:avLst/>
          </a:prstGeom>
          <a:solidFill>
            <a:schemeClr val="bg1"/>
          </a:solidFill>
          <a:ln>
            <a:solidFill>
              <a:schemeClr val="tx1"/>
            </a:solidFill>
          </a:ln>
        </p:spPr>
        <p:txBody>
          <a:bodyPr wrap="square" rtlCol="0">
            <a:spAutoFit/>
          </a:bodyPr>
          <a:lstStyle/>
          <a:p>
            <a:r>
              <a:rPr lang="en-US" sz="1050">
                <a:latin typeface="Consolas" panose="020B0609020204030204" pitchFamily="49" charset="0"/>
                <a:cs typeface="Consolas" panose="020B0609020204030204" pitchFamily="49" charset="0"/>
              </a:rPr>
              <a:t>import java.util.*;</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class Main {</a:t>
            </a:r>
          </a:p>
          <a:p>
            <a:r>
              <a:rPr lang="en-US" sz="1050">
                <a:latin typeface="Consolas" panose="020B0609020204030204" pitchFamily="49" charset="0"/>
                <a:cs typeface="Consolas" panose="020B0609020204030204" pitchFamily="49" charset="0"/>
              </a:rPr>
              <a:t>    // returns the length of the hypotenuse of right triangle with legs of lengths a and b</a:t>
            </a:r>
          </a:p>
          <a:p>
            <a:r>
              <a:rPr lang="en-US" sz="1050">
                <a:latin typeface="Consolas" panose="020B0609020204030204" pitchFamily="49" charset="0"/>
                <a:cs typeface="Consolas" panose="020B0609020204030204" pitchFamily="49" charset="0"/>
              </a:rPr>
              <a:t>    static double pythagoreanTheorem(double a, double b) {</a:t>
            </a:r>
          </a:p>
          <a:p>
            <a:r>
              <a:rPr lang="en-US" sz="1050">
                <a:latin typeface="Consolas" panose="020B0609020204030204" pitchFamily="49" charset="0"/>
                <a:cs typeface="Consolas" panose="020B0609020204030204" pitchFamily="49" charset="0"/>
              </a:rPr>
              <a:t>        return Math.sqrt(a * a + b * b);</a:t>
            </a:r>
          </a:p>
          <a:p>
            <a:r>
              <a:rPr lang="en-US" sz="1050">
                <a:latin typeface="Consolas" panose="020B0609020204030204" pitchFamily="49" charset="0"/>
                <a:cs typeface="Consolas" panose="020B0609020204030204" pitchFamily="49" charset="0"/>
              </a:rPr>
              <a:t>    </a:t>
            </a:r>
          </a:p>
          <a:p>
            <a:endParaRPr lang="en-US" sz="1050">
              <a:latin typeface="Consolas" panose="020B0609020204030204" pitchFamily="49" charset="0"/>
              <a:cs typeface="Consolas" panose="020B0609020204030204" pitchFamily="49" charset="0"/>
            </a:endParaRPr>
          </a:p>
          <a:p>
            <a:r>
              <a:rPr lang="en-US" sz="1050">
                <a:latin typeface="Consolas" panose="020B0609020204030204" pitchFamily="49" charset="0"/>
                <a:cs typeface="Consolas" panose="020B0609020204030204" pitchFamily="49" charset="0"/>
              </a:rPr>
              <a:t>    // returns whether n is prime</a:t>
            </a:r>
          </a:p>
          <a:p>
            <a:r>
              <a:rPr lang="en-US" sz="1050">
                <a:highlight>
                  <a:srgbClr val="FFFF00"/>
                </a:highlight>
                <a:latin typeface="Consolas" panose="020B0609020204030204" pitchFamily="49" charset="0"/>
                <a:cs typeface="Consolas" panose="020B0609020204030204" pitchFamily="49" charset="0"/>
              </a:rPr>
              <a:t>    static boolean isPrime(int n) {</a:t>
            </a:r>
          </a:p>
          <a:p>
            <a:r>
              <a:rPr lang="en-US" sz="1050">
                <a:latin typeface="Consolas" panose="020B0609020204030204" pitchFamily="49" charset="0"/>
                <a:cs typeface="Consolas" panose="020B0609020204030204" pitchFamily="49" charset="0"/>
              </a:rPr>
              <a:t>        if (n &lt; 2) { return false; }</a:t>
            </a:r>
          </a:p>
          <a:p>
            <a:r>
              <a:rPr lang="en-US" sz="1050">
                <a:latin typeface="Consolas" panose="020B0609020204030204" pitchFamily="49" charset="0"/>
                <a:cs typeface="Consolas" panose="020B0609020204030204" pitchFamily="49" charset="0"/>
              </a:rPr>
              <a:t>        for (int i = 2; i &lt; n / 2; ++i) {</a:t>
            </a:r>
          </a:p>
          <a:p>
            <a:r>
              <a:rPr lang="en-US" sz="1050">
                <a:latin typeface="Consolas" panose="020B0609020204030204" pitchFamily="49" charset="0"/>
                <a:cs typeface="Consolas" panose="020B0609020204030204" pitchFamily="49" charset="0"/>
              </a:rPr>
              <a:t>            if (n % i == 0) {</a:t>
            </a:r>
          </a:p>
          <a:p>
            <a:r>
              <a:rPr lang="en-US" sz="1050">
                <a:latin typeface="Consolas" panose="020B0609020204030204" pitchFamily="49" charset="0"/>
                <a:cs typeface="Consolas" panose="020B0609020204030204" pitchFamily="49" charset="0"/>
              </a:rPr>
              <a:t>                return false;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        return true;</a:t>
            </a:r>
          </a:p>
          <a:p>
            <a:r>
              <a:rPr lang="en-US" sz="1050">
                <a:latin typeface="Consolas" panose="020B0609020204030204" pitchFamily="49" charset="0"/>
                <a:cs typeface="Consolas" panose="020B0609020204030204" pitchFamily="49" charset="0"/>
              </a:rPr>
              <a:t>    }</a:t>
            </a:r>
          </a:p>
          <a:p>
            <a:r>
              <a:rPr lang="en-US" sz="105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533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sz="2400"/>
              <a:t>Java doesn't have a</a:t>
            </a:r>
            <a:br>
              <a:rPr lang="en-US"/>
            </a:br>
            <a:r>
              <a:rPr lang="en-US"/>
              <a:t>goto</a:t>
            </a:r>
          </a:p>
        </p:txBody>
      </p:sp>
    </p:spTree>
    <p:extLst>
      <p:ext uri="{BB962C8B-B14F-4D97-AF65-F5344CB8AC3E}">
        <p14:creationId xmlns:p14="http://schemas.microsoft.com/office/powerpoint/2010/main" val="22551370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948242BA-2D98-2019-0E05-EB04C6B67B6D}"/>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076034D9-4E25-FE56-0538-28CAB696EBC7}"/>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1057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5DA94-85EB-77C6-01D9-BB9578CE09C2}"/>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1899506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93E9C-3720-4FF2-C61D-77D116CCC296}"/>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233193417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8039-A2E7-CBA6-E3F9-3B86BDBEBFFE}"/>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184054458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674B9-9DB6-8A48-D3CB-06FC6D13C11E}"/>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E32AF67C-15B3-8D5A-0920-00ED8CAC586C}"/>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90CC8E25-E0C0-A226-9539-D49443BAEF08}"/>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436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65571414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144509684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3E304-D066-14BC-B348-B00E3B01F2D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7E5F6151-0A5C-F5B2-BE20-1A9F22AC4603}"/>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97C3FE-6B1C-EFEB-1E04-EDB2F7E870A0}"/>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F2161A-6793-6E5A-40AD-2282392314D3}"/>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43687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60F1-84EC-1EBC-67E1-974C0119ECF7}"/>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18350707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a:t>no, the bug happened because they didn't code in DrJava!</a:t>
            </a:r>
          </a:p>
        </p:txBody>
      </p:sp>
    </p:spTree>
    <p:extLst>
      <p:ext uri="{BB962C8B-B14F-4D97-AF65-F5344CB8AC3E}">
        <p14:creationId xmlns:p14="http://schemas.microsoft.com/office/powerpoint/2010/main" val="39672490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D248-2D2D-095A-B3F3-8A6D5FB206D4}"/>
              </a:ext>
            </a:extLst>
          </p:cNvPr>
          <p:cNvSpPr>
            <a:spLocks noGrp="1"/>
          </p:cNvSpPr>
          <p:nvPr>
            <p:ph type="title"/>
          </p:nvPr>
        </p:nvSpPr>
        <p:spPr/>
        <p:txBody>
          <a:bodyPr/>
          <a:lstStyle/>
          <a:p>
            <a:r>
              <a:rPr lang="en-US" sz="9600"/>
              <a:t>highlight your code and press Tab!</a:t>
            </a:r>
          </a:p>
        </p:txBody>
      </p:sp>
    </p:spTree>
    <p:extLst>
      <p:ext uri="{BB962C8B-B14F-4D97-AF65-F5344CB8AC3E}">
        <p14:creationId xmlns:p14="http://schemas.microsoft.com/office/powerpoint/2010/main" val="3218866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05569-C7BF-C0C1-588B-2EFFCBD089F3}"/>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38542143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42783732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A20317F-C3C9-BC63-5957-83C8AE1032F4}"/>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266760083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AE7-8703-15E0-34D5-2AE5660641EF}"/>
              </a:ext>
            </a:extLst>
          </p:cNvPr>
          <p:cNvSpPr>
            <a:spLocks noGrp="1"/>
          </p:cNvSpPr>
          <p:nvPr>
            <p:ph type="title"/>
          </p:nvPr>
        </p:nvSpPr>
        <p:spPr/>
        <p:txBody>
          <a:bodyPr/>
          <a:lstStyle/>
          <a:p>
            <a:r>
              <a:rPr lang="en-US"/>
              <a:t>🗣 what is the big O of your </a:t>
            </a:r>
            <a:r>
              <a:rPr lang="en-US" b="1">
                <a:latin typeface="+mj-lt"/>
              </a:rPr>
              <a:t>isPrime(int n)</a:t>
            </a:r>
            <a:r>
              <a:rPr lang="en-US"/>
              <a:t>?</a:t>
            </a:r>
            <a:br>
              <a:rPr lang="en-US"/>
            </a:br>
            <a:br>
              <a:rPr lang="en-US"/>
            </a:br>
            <a:r>
              <a:rPr lang="en-US"/>
              <a:t>can you do better?</a:t>
            </a:r>
          </a:p>
        </p:txBody>
      </p:sp>
    </p:spTree>
    <p:extLst>
      <p:ext uri="{BB962C8B-B14F-4D97-AF65-F5344CB8AC3E}">
        <p14:creationId xmlns:p14="http://schemas.microsoft.com/office/powerpoint/2010/main" val="292888474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222" t="-299"/>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F92-1584-E932-0CDF-C32590BC1F05}"/>
              </a:ext>
            </a:extLst>
          </p:cNvPr>
          <p:cNvSpPr>
            <a:spLocks noGrp="1"/>
          </p:cNvSpPr>
          <p:nvPr>
            <p:ph type="title"/>
          </p:nvPr>
        </p:nvSpPr>
        <p:spPr/>
        <p:txBody>
          <a:bodyPr/>
          <a:lstStyle/>
          <a:p>
            <a:r>
              <a:rPr lang="en-US" b="1"/>
              <a:t>extra time: </a:t>
            </a:r>
            <a:r>
              <a:rPr lang="en-US"/>
              <a:t>practice exam questions 🤷‍♂️</a:t>
            </a:r>
            <a:endParaRPr lang="en-US" b="1"/>
          </a:p>
        </p:txBody>
      </p:sp>
    </p:spTree>
    <p:extLst>
      <p:ext uri="{BB962C8B-B14F-4D97-AF65-F5344CB8AC3E}">
        <p14:creationId xmlns:p14="http://schemas.microsoft.com/office/powerpoint/2010/main" val="24214370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88422-EA9D-85CA-75A3-032F5D12355D}"/>
              </a:ext>
            </a:extLst>
          </p:cNvPr>
          <p:cNvSpPr>
            <a:spLocks noGrp="1"/>
          </p:cNvSpPr>
          <p:nvPr>
            <p:ph type="title"/>
          </p:nvPr>
        </p:nvSpPr>
        <p:spPr>
          <a:xfrm>
            <a:off x="457200" y="280737"/>
            <a:ext cx="8229600" cy="4582026"/>
          </a:xfrm>
        </p:spPr>
        <p:txBody>
          <a:bodyPr/>
          <a:lstStyle/>
          <a:p>
            <a:pPr algn="l"/>
            <a:r>
              <a:rPr lang="en-US" sz="4000" b="1">
                <a:solidFill>
                  <a:srgbClr val="26C9FD"/>
                </a:solidFill>
              </a:rPr>
              <a:t>ANNOUNCEMENTS</a:t>
            </a:r>
            <a:br>
              <a:rPr lang="en-US" sz="4000" b="1">
                <a:solidFill>
                  <a:srgbClr val="26C9FD"/>
                </a:solidFill>
              </a:rPr>
            </a:br>
            <a:r>
              <a:rPr lang="en-US" sz="2800">
                <a:solidFill>
                  <a:srgbClr val="26C9FD"/>
                </a:solidFill>
              </a:rPr>
              <a:t>today is No Laptop Monday</a:t>
            </a:r>
            <a:br>
              <a:rPr lang="en-US" sz="2800"/>
            </a:br>
            <a:br>
              <a:rPr lang="en-US" sz="2800" b="1"/>
            </a:br>
            <a:r>
              <a:rPr lang="en-US" sz="3600" b="1">
                <a:solidFill>
                  <a:schemeClr val="accent1">
                    <a:lumMod val="60000"/>
                    <a:lumOff val="40000"/>
                  </a:schemeClr>
                </a:solidFill>
              </a:rPr>
              <a:t>WARMUP</a:t>
            </a:r>
            <a:br>
              <a:rPr lang="en-US" sz="3600" b="1">
                <a:solidFill>
                  <a:schemeClr val="accent1">
                    <a:lumMod val="60000"/>
                    <a:lumOff val="40000"/>
                  </a:schemeClr>
                </a:solidFill>
              </a:rPr>
            </a:br>
            <a:r>
              <a:rPr lang="en-US" sz="2800">
                <a:solidFill>
                  <a:schemeClr val="accent1">
                    <a:lumMod val="60000"/>
                    <a:lumOff val="40000"/>
                  </a:schemeClr>
                </a:solidFill>
              </a:rPr>
              <a:t>how many arrays</a:t>
            </a:r>
            <a:br>
              <a:rPr lang="en-US" sz="2800">
                <a:solidFill>
                  <a:schemeClr val="accent1">
                    <a:lumMod val="60000"/>
                    <a:lumOff val="40000"/>
                  </a:schemeClr>
                </a:solidFill>
              </a:rPr>
            </a:br>
            <a:r>
              <a:rPr lang="en-US" sz="2800">
                <a:solidFill>
                  <a:schemeClr val="accent1">
                    <a:lumMod val="60000"/>
                    <a:lumOff val="40000"/>
                  </a:schemeClr>
                </a:solidFill>
              </a:rPr>
              <a:t>does this app use? </a:t>
            </a:r>
            <a:br>
              <a:rPr lang="en-US" sz="2800">
                <a:solidFill>
                  <a:schemeClr val="accent1">
                    <a:lumMod val="60000"/>
                    <a:lumOff val="40000"/>
                  </a:schemeClr>
                </a:solidFill>
              </a:rPr>
            </a:br>
            <a:r>
              <a:rPr lang="en-US" sz="2800">
                <a:solidFill>
                  <a:schemeClr val="accent1">
                    <a:lumMod val="60000"/>
                    <a:lumOff val="40000"/>
                  </a:schemeClr>
                </a:solidFill>
              </a:rPr>
              <a:t>(answer on Friday)</a:t>
            </a:r>
            <a:br>
              <a:rPr lang="en-US" sz="2800"/>
            </a:br>
            <a:br>
              <a:rPr lang="en-US" sz="2800"/>
            </a:br>
            <a:r>
              <a:rPr lang="en-US" sz="3600" b="1">
                <a:solidFill>
                  <a:srgbClr val="FDD63E"/>
                </a:solidFill>
              </a:rPr>
              <a:t>TODAY</a:t>
            </a:r>
            <a:br>
              <a:rPr lang="en-US" sz="3600" b="1">
                <a:solidFill>
                  <a:srgbClr val="FDD63E"/>
                </a:solidFill>
              </a:rPr>
            </a:br>
            <a:r>
              <a:rPr lang="en-US" sz="2800">
                <a:solidFill>
                  <a:srgbClr val="FDD63E"/>
                </a:solidFill>
              </a:rPr>
              <a:t>arrays, aka, The Best Data Structure Ever </a:t>
            </a:r>
            <a:endParaRPr lang="en-US" sz="3600" b="1">
              <a:solidFill>
                <a:srgbClr val="FDD63E"/>
              </a:solidFill>
            </a:endParaRPr>
          </a:p>
        </p:txBody>
      </p:sp>
      <p:pic>
        <p:nvPicPr>
          <p:cNvPr id="1026" name="Picture 2" descr="Guess How Many Jelly Beans Competition Stock Photo - Download Image Now -  Jar, Jellybean, Forecasting - iStock">
            <a:extLst>
              <a:ext uri="{FF2B5EF4-FFF2-40B4-BE49-F238E27FC236}">
                <a16:creationId xmlns:a16="http://schemas.microsoft.com/office/drawing/2014/main" id="{73D3F83E-5C4D-81E9-08F3-9795A3BBE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200" y="851254"/>
            <a:ext cx="2614730" cy="3440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EDEEB0-0788-9653-444F-10046B25DB74}"/>
              </a:ext>
            </a:extLst>
          </p:cNvPr>
          <p:cNvSpPr txBox="1"/>
          <p:nvPr/>
        </p:nvSpPr>
        <p:spPr>
          <a:xfrm>
            <a:off x="6317674" y="1730558"/>
            <a:ext cx="1163782" cy="307777"/>
          </a:xfrm>
          <a:prstGeom prst="rect">
            <a:avLst/>
          </a:prstGeom>
          <a:solidFill>
            <a:schemeClr val="bg1"/>
          </a:solidFill>
        </p:spPr>
        <p:txBody>
          <a:bodyPr wrap="square" rtlCol="0">
            <a:spAutoFit/>
          </a:bodyPr>
          <a:lstStyle/>
          <a:p>
            <a:pPr algn="ctr"/>
            <a:r>
              <a:rPr lang="en-US" sz="1400">
                <a:solidFill>
                  <a:srgbClr val="FF0000"/>
                </a:solidFill>
                <a:latin typeface="Comic Sans MS" panose="030F0902030302020204" pitchFamily="66" charset="0"/>
              </a:rPr>
              <a:t>arrays</a:t>
            </a:r>
          </a:p>
        </p:txBody>
      </p:sp>
    </p:spTree>
    <p:extLst>
      <p:ext uri="{BB962C8B-B14F-4D97-AF65-F5344CB8AC3E}">
        <p14:creationId xmlns:p14="http://schemas.microsoft.com/office/powerpoint/2010/main" val="21206153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2988982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390666910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189666703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an </a:t>
            </a:r>
            <a:r>
              <a:rPr lang="en-US" b="1"/>
              <a:t>array</a:t>
            </a:r>
            <a:r>
              <a:rPr lang="en-US"/>
              <a:t> is a fixed-size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320115698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pPr lvl="1"/>
            <a:r>
              <a:rPr lang="en-US"/>
              <a:t>optionally, you can include a comma after the last element</a:t>
            </a:r>
          </a:p>
          <a:p>
            <a:pPr lvl="2"/>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endParaRPr lang="en-US">
              <a:latin typeface="+mj-lt"/>
            </a:endParaRPr>
          </a:p>
          <a:p>
            <a:pPr lvl="2"/>
            <a:endParaRPr lang="en-US"/>
          </a:p>
        </p:txBody>
      </p:sp>
    </p:spTree>
    <p:extLst>
      <p:ext uri="{BB962C8B-B14F-4D97-AF65-F5344CB8AC3E}">
        <p14:creationId xmlns:p14="http://schemas.microsoft.com/office/powerpoint/2010/main" val="256016875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233820850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array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err="1">
                <a:solidFill>
                  <a:srgbClr val="000080"/>
                </a:solidFill>
                <a:latin typeface="+mj-lt"/>
              </a:rPr>
              <a:t>boolean</a:t>
            </a:r>
            <a:r>
              <a:rPr lang="en-US">
                <a:latin typeface="+mj-lt"/>
              </a:rPr>
              <a:t>[] array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String</a:t>
            </a:r>
            <a:r>
              <a:rPr lang="en-US">
                <a:latin typeface="+mj-lt"/>
              </a:rPr>
              <a:t>[] array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endParaRPr lang="en-US"/>
          </a:p>
        </p:txBody>
      </p:sp>
    </p:spTree>
    <p:extLst>
      <p:ext uri="{BB962C8B-B14F-4D97-AF65-F5344CB8AC3E}">
        <p14:creationId xmlns:p14="http://schemas.microsoft.com/office/powerpoint/2010/main" val="28333844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a:p>
            <a:pPr lvl="1"/>
            <a:endParaRPr lang="en-US">
              <a:solidFill>
                <a:srgbClr val="007B00"/>
              </a:solidFill>
              <a:latin typeface="+mj-lt"/>
            </a:endParaRPr>
          </a:p>
          <a:p>
            <a:pPr lvl="1"/>
            <a:endParaRPr lang="en-US"/>
          </a:p>
          <a:p>
            <a:pPr lvl="1"/>
            <a:endParaRPr lang="en-US"/>
          </a:p>
          <a:p>
            <a:pPr lvl="1"/>
            <a:endParaRPr lang="en-US"/>
          </a:p>
        </p:txBody>
      </p:sp>
    </p:spTree>
    <p:extLst>
      <p:ext uri="{BB962C8B-B14F-4D97-AF65-F5344CB8AC3E}">
        <p14:creationId xmlns:p14="http://schemas.microsoft.com/office/powerpoint/2010/main" val="27353665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D15872C8-39CA-73B3-D1C7-9BEC39473DD7}"/>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solidFill>
                  <a:srgbClr val="000000"/>
                </a:solidFill>
                <a:latin typeface="Consolas"/>
                <a:ea typeface="Segoe UI Emoji" panose="020B0502040204020203" pitchFamily="34" charset="0"/>
              </a:rPr>
              <a:t>.out.println(array.length);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7743D61-3108-638B-5329-93FE7E65F6C2}"/>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solidFill>
                  <a:srgbClr val="000000"/>
                </a:solidFill>
                <a:latin typeface="Consolas"/>
                <a:ea typeface="Segoe UI Emoji" panose="020B0502040204020203" pitchFamily="34" charset="0"/>
              </a:rPr>
              <a:t>.out.println</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456CCB8-CDAD-AFC9-4852-EE0AEC811AAC}"/>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42083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BF10D0CF-D5C1-30E8-1CC4-CDBF62492BDA}"/>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9C2A043E-EA03-680F-6F4F-933AA37AD8FB}"/>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409759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9999C1DC-29A9-5E1D-9DC7-F718041CD8EC}"/>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D1B76D48-E224-85F2-EED5-E60218D9CAB4}"/>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5323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pPr lvl="1"/>
            <a:endParaRPr lang="en-US" b="1"/>
          </a:p>
          <a:p>
            <a:pPr lvl="1"/>
            <a:endParaRPr lang="en-US" b="1"/>
          </a:p>
        </p:txBody>
      </p:sp>
    </p:spTree>
    <p:extLst>
      <p:ext uri="{BB962C8B-B14F-4D97-AF65-F5344CB8AC3E}">
        <p14:creationId xmlns:p14="http://schemas.microsoft.com/office/powerpoint/2010/main" val="235226911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runtime of array operations</a:t>
            </a:r>
          </a:p>
        </p:txBody>
      </p:sp>
    </p:spTree>
    <p:extLst>
      <p:ext uri="{BB962C8B-B14F-4D97-AF65-F5344CB8AC3E}">
        <p14:creationId xmlns:p14="http://schemas.microsoft.com/office/powerpoint/2010/main" val="196369782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151894750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9375038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17973571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53293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005E7-E154-8CAF-BC77-ADFD884029C1}"/>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7609541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50802798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220893"/>
            <a:ext cx="8229600" cy="229293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int[100];</a:t>
            </a:r>
          </a:p>
          <a:p>
            <a:pPr defTabSz="342886">
              <a:spcBef>
                <a:spcPct val="20000"/>
              </a:spcBef>
              <a:buClr>
                <a:srgbClr val="FFFFFF">
                  <a:lumMod val="65000"/>
                </a:srgbClr>
              </a:buClr>
            </a:pPr>
            <a:r>
              <a:rPr lang="en-US" sz="1100">
                <a:latin typeface="Consolas"/>
                <a:ea typeface="Segoe UI Emoji" panose="020B0502040204020203" pitchFamily="34" charset="0"/>
              </a:rPr>
              <a:t>        for (int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0;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&lt; </a:t>
            </a:r>
            <a:r>
              <a:rPr lang="en-US" sz="1100" err="1">
                <a:latin typeface="Consolas"/>
                <a:ea typeface="Segoe UI Emoji" panose="020B0502040204020203" pitchFamily="34" charset="0"/>
              </a:rPr>
              <a:t>array.length</a:t>
            </a:r>
            <a:r>
              <a:rPr lang="en-US" sz="1100">
                <a:latin typeface="Consolas"/>
                <a:ea typeface="Segoe UI Emoji" panose="020B0502040204020203" pitchFamily="34" charset="0"/>
              </a:rPr>
              <a:t>;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array[</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i</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40403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array copy</a:t>
            </a:r>
          </a:p>
        </p:txBody>
      </p:sp>
    </p:spTree>
    <p:extLst>
      <p:ext uri="{BB962C8B-B14F-4D97-AF65-F5344CB8AC3E}">
        <p14:creationId xmlns:p14="http://schemas.microsoft.com/office/powerpoint/2010/main" val="4207704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10546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new int[</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for (int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0;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&lt; </a:t>
            </a:r>
            <a:r>
              <a:rPr lang="en-US" sz="1100" b="1" err="1">
                <a:latin typeface="Consolas"/>
                <a:ea typeface="Segoe UI Emoji" panose="020B0502040204020203" pitchFamily="34" charset="0"/>
              </a:rPr>
              <a:t>source.length</a:t>
            </a: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destination[</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 = source[</a:t>
            </a:r>
            <a:r>
              <a:rPr lang="en-US" sz="1100" b="1" err="1">
                <a:latin typeface="Consolas"/>
                <a:ea typeface="Segoe UI Emoji" panose="020B0502040204020203" pitchFamily="34" charset="0"/>
              </a:rPr>
              <a:t>i</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(source));</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712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        source[0] = 7;</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System.out.println(Arrays.toString(source));</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System.out.println(Arrays.toString(destination));</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10051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8"/>
            <a:ext cx="6993924"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 💻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internally, a</a:t>
            </a:r>
            <a:r>
              <a:rPr lang="en-US" sz="2400" b="1">
                <a:solidFill>
                  <a:schemeClr val="accent5"/>
                </a:solidFill>
              </a:rPr>
              <a:t> </a:t>
            </a:r>
            <a:r>
              <a:rPr lang="en-US" sz="2400">
                <a:solidFill>
                  <a:schemeClr val="accent5"/>
                </a:solidFill>
                <a:latin typeface="+mj-lt"/>
              </a:rPr>
              <a:t>String</a:t>
            </a:r>
            <a:r>
              <a:rPr lang="en-US" sz="2400">
                <a:solidFill>
                  <a:schemeClr val="accent5"/>
                </a:solidFill>
              </a:rPr>
              <a:t> is an array of characters</a:t>
            </a:r>
            <a:br>
              <a:rPr lang="en-US" sz="2400" b="1">
                <a:solidFill>
                  <a:schemeClr val="accent5"/>
                </a:solidFill>
              </a:rPr>
            </a:br>
            <a:r>
              <a:rPr lang="en-US" sz="2400">
                <a:solidFill>
                  <a:schemeClr val="accent5"/>
                </a:solidFill>
              </a:rPr>
              <a:t>what must </a:t>
            </a:r>
            <a:r>
              <a:rPr lang="en-US" sz="2400">
                <a:solidFill>
                  <a:schemeClr val="accent5"/>
                </a:solidFill>
                <a:latin typeface="+mj-lt"/>
              </a:rPr>
              <a:t>stringA + stringB</a:t>
            </a:r>
            <a:r>
              <a:rPr lang="en-US" sz="2400">
                <a:solidFill>
                  <a:schemeClr val="accent5"/>
                </a:solidFill>
              </a:rPr>
              <a:t> *do*?</a:t>
            </a:r>
            <a:br>
              <a:rPr lang="en-US" sz="2400">
                <a:solidFill>
                  <a:schemeClr val="accent5"/>
                </a:solidFill>
              </a:rPr>
            </a:br>
            <a:r>
              <a:rPr lang="en-US" sz="2400">
                <a:solidFill>
                  <a:schemeClr val="accent5"/>
                </a:solidFill>
              </a:rPr>
              <a:t>why might this be scary?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more arrays; arrays of arrays; arrays arrays arrays</a:t>
            </a:r>
          </a:p>
        </p:txBody>
      </p:sp>
    </p:spTree>
    <p:extLst>
      <p:ext uri="{BB962C8B-B14F-4D97-AF65-F5344CB8AC3E}">
        <p14:creationId xmlns:p14="http://schemas.microsoft.com/office/powerpoint/2010/main" val="12350861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A71F-EC78-60A1-4A12-A008B805107F}"/>
              </a:ext>
            </a:extLst>
          </p:cNvPr>
          <p:cNvSpPr>
            <a:spLocks noGrp="1"/>
          </p:cNvSpPr>
          <p:nvPr>
            <p:ph type="title"/>
          </p:nvPr>
        </p:nvSpPr>
        <p:spPr/>
        <p:txBody>
          <a:bodyPr/>
          <a:lstStyle/>
          <a:p>
            <a:r>
              <a:rPr lang="en-US"/>
              <a:t>Homework-02 </a:t>
            </a:r>
            <a:r>
              <a:rPr lang="en-US" sz="7200"/>
              <a:t>(refresh the page!)</a:t>
            </a:r>
            <a:br>
              <a:rPr lang="en-US" sz="7200"/>
            </a:br>
            <a:r>
              <a:rPr lang="en-US" sz="7200"/>
              <a:t>📚</a:t>
            </a:r>
            <a:endParaRPr lang="en-US"/>
          </a:p>
        </p:txBody>
      </p:sp>
    </p:spTree>
    <p:extLst>
      <p:ext uri="{BB962C8B-B14F-4D97-AF65-F5344CB8AC3E}">
        <p14:creationId xmlns:p14="http://schemas.microsoft.com/office/powerpoint/2010/main" val="350067529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2613-882E-5523-3F1D-7F67B442E8C0}"/>
              </a:ext>
            </a:extLst>
          </p:cNvPr>
          <p:cNvSpPr>
            <a:spLocks noGrp="1"/>
          </p:cNvSpPr>
          <p:nvPr>
            <p:ph type="title"/>
          </p:nvPr>
        </p:nvSpPr>
        <p:spPr/>
        <p:txBody>
          <a:bodyPr/>
          <a:lstStyle/>
          <a:p>
            <a:r>
              <a:rPr lang="en-US">
                <a:highlight>
                  <a:srgbClr val="800080"/>
                </a:highlight>
              </a:rPr>
              <a:t>Pre-Lab</a:t>
            </a:r>
            <a:br>
              <a:rPr lang="en-US"/>
            </a:br>
            <a:r>
              <a:rPr lang="en-US">
                <a:solidFill>
                  <a:schemeClr val="tx1"/>
                </a:solidFill>
                <a:highlight>
                  <a:srgbClr val="FFFF00"/>
                </a:highlight>
              </a:rPr>
              <a:t>Post-Lab</a:t>
            </a:r>
          </a:p>
        </p:txBody>
      </p:sp>
    </p:spTree>
    <p:extLst>
      <p:ext uri="{BB962C8B-B14F-4D97-AF65-F5344CB8AC3E}">
        <p14:creationId xmlns:p14="http://schemas.microsoft.com/office/powerpoint/2010/main" val="267799978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192065329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E7153BD7-A503-ACC5-DC32-E14321427C5B}"/>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a:solidFill>
                  <a:schemeClr val="accent2"/>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a:solidFill>
                <a:schemeClr val="accent2"/>
              </a:solidFill>
            </a:endParaRPr>
          </a:p>
        </p:txBody>
      </p:sp>
    </p:spTree>
    <p:extLst>
      <p:ext uri="{BB962C8B-B14F-4D97-AF65-F5344CB8AC3E}">
        <p14:creationId xmlns:p14="http://schemas.microsoft.com/office/powerpoint/2010/main" val="2161462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example: </a:t>
            </a:r>
            <a:r>
              <a:rPr lang="en-US"/>
              <a:t>circular array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391799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a:t>
            </a:r>
            <a:r>
              <a:rPr lang="en-US" sz="1100" err="1">
                <a:latin typeface="Consolas"/>
                <a:ea typeface="Segoe UI Emoji" panose="020B0502040204020203" pitchFamily="34" charset="0"/>
              </a:rPr>
              <a:t>java.util</a:t>
            </a:r>
            <a:r>
              <a:rPr lang="en-US" sz="1100">
                <a:latin typeface="Consolas"/>
                <a:ea typeface="Segoe UI Emoji" panose="020B0502040204020203" pitchFamily="34" charset="0"/>
              </a:rPr>
              <a:t>.*;</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int[] array = new int[5];</a:t>
            </a:r>
          </a:p>
          <a:p>
            <a:pPr defTabSz="342886">
              <a:spcBef>
                <a:spcPct val="20000"/>
              </a:spcBef>
              <a:buClr>
                <a:srgbClr val="FFFFFF">
                  <a:lumMod val="65000"/>
                </a:srgbClr>
              </a:buClr>
            </a:pPr>
            <a:r>
              <a:rPr lang="en-US" sz="1100">
                <a:latin typeface="Consolas"/>
                <a:ea typeface="Segoe UI Emoji" panose="020B0502040204020203" pitchFamily="34" charset="0"/>
              </a:rPr>
              <a:t>        int </a:t>
            </a:r>
            <a:r>
              <a:rPr lang="en-US" sz="1100" err="1">
                <a:latin typeface="Consolas"/>
                <a:ea typeface="Segoe UI Emoji" panose="020B0502040204020203" pitchFamily="34" charset="0"/>
              </a:rPr>
              <a:t>indexToWriteIntoNext</a:t>
            </a:r>
            <a:r>
              <a:rPr lang="en-US" sz="1100">
                <a:latin typeface="Consolas"/>
                <a:ea typeface="Segoe UI Emoji" panose="020B0502040204020203" pitchFamily="34" charset="0"/>
              </a:rPr>
              <a:t> = 0;</a:t>
            </a:r>
          </a:p>
          <a:p>
            <a:pPr defTabSz="342886">
              <a:spcBef>
                <a:spcPct val="20000"/>
              </a:spcBef>
              <a:buClr>
                <a:srgbClr val="FFFFFF">
                  <a:lumMod val="65000"/>
                </a:srgbClr>
              </a:buClr>
            </a:pPr>
            <a:r>
              <a:rPr lang="en-US" sz="1100">
                <a:latin typeface="Consolas"/>
                <a:ea typeface="Segoe UI Emoji" panose="020B0502040204020203" pitchFamily="34" charset="0"/>
              </a:rPr>
              <a:t>        while (true) {</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b="1">
                <a:latin typeface="Consolas"/>
                <a:ea typeface="Segoe UI Emoji" panose="020B0502040204020203" pitchFamily="34" charset="0"/>
              </a:rPr>
              <a:t>array[</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getIntFromUser</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b="1">
                <a:latin typeface="Consolas"/>
                <a:ea typeface="Segoe UI Emoji" panose="020B0502040204020203" pitchFamily="34" charset="0"/>
              </a:rPr>
              <a:t>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a:t>
            </a:r>
            <a:r>
              <a:rPr lang="en-US" sz="1100" b="1" err="1">
                <a:latin typeface="Consolas"/>
                <a:ea typeface="Segoe UI Emoji" panose="020B0502040204020203" pitchFamily="34" charset="0"/>
              </a:rPr>
              <a:t>indexToWriteIntoNext</a:t>
            </a:r>
            <a:r>
              <a:rPr lang="en-US" sz="1100" b="1">
                <a:latin typeface="Consolas"/>
                <a:ea typeface="Segoe UI Emoji" panose="020B0502040204020203" pitchFamily="34" charset="0"/>
              </a:rPr>
              <a:t> + 1) % </a:t>
            </a:r>
            <a:r>
              <a:rPr lang="en-US" sz="1100" b="1" err="1">
                <a:latin typeface="Consolas"/>
                <a:ea typeface="Segoe UI Emoji" panose="020B0502040204020203" pitchFamily="34" charset="0"/>
              </a:rPr>
              <a:t>array.length</a:t>
            </a:r>
            <a:r>
              <a:rPr lang="en-US" sz="1100" b="1">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r>
              <a:rPr lang="en-US" sz="1100" err="1">
                <a:latin typeface="Consolas"/>
                <a:ea typeface="Segoe UI Emoji" panose="020B0502040204020203" pitchFamily="34" charset="0"/>
              </a:rPr>
              <a:t>System.out.println</a:t>
            </a:r>
            <a:r>
              <a:rPr lang="en-US" sz="1100">
                <a:latin typeface="Consolas"/>
                <a:ea typeface="Segoe UI Emoji" panose="020B0502040204020203" pitchFamily="34" charset="0"/>
              </a:rPr>
              <a:t>(</a:t>
            </a:r>
            <a:r>
              <a:rPr lang="en-US" sz="1100" err="1">
                <a:latin typeface="Consolas"/>
                <a:ea typeface="Segoe UI Emoji" panose="020B0502040204020203" pitchFamily="34" charset="0"/>
              </a:rPr>
              <a:t>Arrays.toString</a:t>
            </a:r>
            <a:r>
              <a:rPr lang="en-US" sz="1100">
                <a:latin typeface="Consolas"/>
                <a:ea typeface="Segoe UI Emoji" panose="020B0502040204020203" pitchFamily="34" charset="0"/>
              </a:rPr>
              <a:t>(array));</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static int </a:t>
            </a:r>
            <a:r>
              <a:rPr lang="en-US" sz="1100" err="1">
                <a:latin typeface="Consolas"/>
                <a:ea typeface="Segoe UI Emoji" panose="020B0502040204020203" pitchFamily="34" charset="0"/>
              </a:rPr>
              <a:t>getIntFromUser</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Scanner scanner = new Scanner(</a:t>
            </a:r>
            <a:r>
              <a:rPr lang="en-US" sz="1100" err="1">
                <a:latin typeface="Consolas"/>
                <a:ea typeface="Segoe UI Emoji" panose="020B0502040204020203" pitchFamily="34" charset="0"/>
              </a:rPr>
              <a:t>System.in</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while (!</a:t>
            </a:r>
            <a:r>
              <a:rPr lang="en-US" sz="1100" err="1">
                <a:latin typeface="Consolas"/>
                <a:ea typeface="Segoe UI Emoji" panose="020B0502040204020203" pitchFamily="34" charset="0"/>
              </a:rPr>
              <a:t>scanner.hasNextInt</a:t>
            </a:r>
            <a:r>
              <a:rPr lang="en-US" sz="1100">
                <a:latin typeface="Consolas"/>
                <a:ea typeface="Segoe UI Emoji" panose="020B0502040204020203" pitchFamily="34" charset="0"/>
              </a:rPr>
              <a:t>()) { </a:t>
            </a:r>
            <a:r>
              <a:rPr lang="en-US" sz="1100" err="1">
                <a:latin typeface="Consolas"/>
                <a:ea typeface="Segoe UI Emoji" panose="020B0502040204020203" pitchFamily="34" charset="0"/>
              </a:rPr>
              <a:t>scanner.nextLine</a:t>
            </a: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return </a:t>
            </a:r>
            <a:r>
              <a:rPr lang="en-US" sz="1100" err="1">
                <a:latin typeface="Consolas"/>
                <a:ea typeface="Segoe UI Emoji" panose="020B0502040204020203" pitchFamily="34" charset="0"/>
              </a:rPr>
              <a:t>scanner.nextInt</a:t>
            </a:r>
            <a:r>
              <a:rPr lang="en-US" sz="1100">
                <a:latin typeface="Consolas"/>
                <a:ea typeface="Segoe UI Emoji" panose="020B0502040204020203" pitchFamily="34" charset="0"/>
              </a:rPr>
              <a: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669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133987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39612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3821203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411569358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B8967F3-5153-DC75-DCA4-902A3C1DFD74}"/>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000080"/>
                </a:solidFill>
                <a:latin typeface="Consolas"/>
                <a:ea typeface="Segoe UI Emoji" panose="020B0502040204020203" pitchFamily="34" charset="0"/>
              </a:rPr>
              <a:t>Arrays</a:t>
            </a:r>
            <a:r>
              <a:rPr lang="en-US">
                <a:latin typeface="Consolas"/>
                <a:ea typeface="Segoe UI Emoji" panose="020B0502040204020203" pitchFamily="34" charset="0"/>
              </a:rPr>
              <a:t>.deepToString(array));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5D12E73B-A53F-27C8-0717-8723BC0F6459}"/>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a:t>
            </a:r>
            <a:r>
              <a:rPr lang="en-US" err="1">
                <a:latin typeface="Consolas"/>
                <a:ea typeface="Segoe UI Emoji" panose="020B0502040204020203" pitchFamily="34" charset="0"/>
              </a:rPr>
              <a:t>.out.println</a:t>
            </a:r>
            <a:r>
              <a:rPr lang="en-US">
                <a:latin typeface="Consolas"/>
                <a:ea typeface="Segoe UI Emoji" panose="020B0502040204020203" pitchFamily="34" charset="0"/>
              </a:rPr>
              <a:t>(</a:t>
            </a:r>
            <a:r>
              <a:rPr lang="en-US" err="1">
                <a:solidFill>
                  <a:srgbClr val="000080"/>
                </a:solidFill>
                <a:latin typeface="Consolas"/>
                <a:ea typeface="Segoe UI Emoji" panose="020B0502040204020203" pitchFamily="34" charset="0"/>
              </a:rPr>
              <a:t>Arrays</a:t>
            </a:r>
            <a:r>
              <a:rPr lang="en-US" err="1">
                <a:latin typeface="Consolas"/>
                <a:ea typeface="Segoe UI Emoji" panose="020B0502040204020203" pitchFamily="34" charset="0"/>
              </a:rPr>
              <a:t>.deepToString</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0098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96EC76-FF1B-02E7-8F7D-BC8044D590B0}"/>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98672936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solidFill>
                  <a:schemeClr val="tx1"/>
                </a:solidFill>
                <a:effectLst/>
              </a:rPr>
              <a:t>🐍 Python swap</a:t>
            </a:r>
            <a:endParaRPr lang="en-US">
              <a:solidFill>
                <a:schemeClr val="tx1"/>
              </a:solidFill>
            </a:endParaRPr>
          </a:p>
        </p:txBody>
      </p:sp>
    </p:spTree>
    <p:extLst>
      <p:ext uri="{BB962C8B-B14F-4D97-AF65-F5344CB8AC3E}">
        <p14:creationId xmlns:p14="http://schemas.microsoft.com/office/powerpoint/2010/main" val="208012376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29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232073592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39667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4213588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F453F909-E698-87D4-EFCC-6D7162D003AE}"/>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6473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9E174-C8DC-A202-4374-DD089F06520E}"/>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69144757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20679706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CF7B23BD-41B2-F3C6-225E-CBE3C4EB08AC}"/>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 </a:t>
            </a:r>
            <a:r>
              <a:rPr lang="en-US" err="1">
                <a:latin typeface="Consolas"/>
                <a:ea typeface="Segoe UI Emoji" panose="020B0502040204020203" pitchFamily="34" charset="0"/>
              </a:rPr>
              <a:t>outOfPlaceReverse</a:t>
            </a:r>
            <a:r>
              <a:rPr lang="en-US">
                <a:latin typeface="Consolas"/>
                <a:ea typeface="Segoe UI Emoji" panose="020B0502040204020203" pitchFamily="34" charset="0"/>
              </a:rPr>
              <a:t>(</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result = new int[</a:t>
            </a:r>
            <a:r>
              <a:rPr lang="en-US" err="1">
                <a:latin typeface="Consolas"/>
                <a:ea typeface="Segoe UI Emoji" panose="020B0502040204020203" pitchFamily="34" charset="0"/>
              </a:rPr>
              <a:t>array.length</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 0; </a:t>
            </a:r>
            <a:r>
              <a:rPr lang="en-US" err="1">
                <a:latin typeface="Consolas"/>
                <a:ea typeface="Segoe UI Emoji" panose="020B0502040204020203" pitchFamily="34" charset="0"/>
              </a:rPr>
              <a:t>i</a:t>
            </a:r>
            <a:r>
              <a:rPr lang="en-US">
                <a:latin typeface="Consolas"/>
                <a:ea typeface="Segoe UI Emoji" panose="020B0502040204020203" pitchFamily="34" charset="0"/>
              </a:rPr>
              <a:t> &lt;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a:t>
            </a:r>
            <a:r>
              <a:rPr lang="en-US" err="1">
                <a:latin typeface="Consolas"/>
                <a:ea typeface="Segoe UI Emoji" panose="020B0502040204020203" pitchFamily="34" charset="0"/>
              </a:rPr>
              <a:t>i</a:t>
            </a: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t>
            </a:r>
            <a:r>
              <a:rPr lang="en-US" err="1">
                <a:latin typeface="Consolas"/>
                <a:ea typeface="Segoe UI Emoji" panose="020B0502040204020203" pitchFamily="34" charset="0"/>
              </a:rPr>
              <a:t>array.length</a:t>
            </a:r>
            <a:r>
              <a:rPr lang="en-US">
                <a:latin typeface="Consolas"/>
                <a:ea typeface="Segoe UI Emoji" panose="020B0502040204020203" pitchFamily="34" charset="0"/>
              </a:rPr>
              <a:t> - 1) - </a:t>
            </a:r>
            <a:r>
              <a:rPr lang="en-US" err="1">
                <a:latin typeface="Consolas"/>
                <a:ea typeface="Segoe UI Emoji" panose="020B0502040204020203" pitchFamily="34" charset="0"/>
              </a:rPr>
              <a:t>i</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        result[</a:t>
            </a:r>
            <a:r>
              <a:rPr lang="en-US" err="1">
                <a:latin typeface="Consolas"/>
                <a:ea typeface="Segoe UI Emoji" panose="020B0502040204020203" pitchFamily="34" charset="0"/>
              </a:rPr>
              <a:t>i</a:t>
            </a:r>
            <a:r>
              <a:rPr lang="en-US">
                <a:latin typeface="Consolas"/>
                <a:ea typeface="Segoe UI Emoji" panose="020B0502040204020203" pitchFamily="34" charset="0"/>
              </a:rPr>
              <a:t>] = array[j];</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return</a:t>
            </a:r>
            <a:r>
              <a:rPr lang="en-US">
                <a:latin typeface="Consolas"/>
                <a:ea typeface="Segoe UI Emoji" panose="020B0502040204020203" pitchFamily="34" charset="0"/>
              </a:rPr>
              <a:t> result;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386364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483764"/>
            <a:ext cx="8229600" cy="269612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void </a:t>
            </a:r>
            <a:r>
              <a:rPr lang="en-US">
                <a:latin typeface="Consolas"/>
                <a:ea typeface="Segoe UI Emoji" panose="020B0502040204020203" pitchFamily="34" charset="0"/>
              </a:rPr>
              <a:t>inPlaceReverse(</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a:t>
            </a:r>
          </a:p>
          <a:p>
            <a:pPr defTabSz="342886">
              <a:spcBef>
                <a:spcPct val="20000"/>
              </a:spcBef>
              <a:buClr>
                <a:srgbClr val="FFFFFF">
                  <a:lumMod val="65000"/>
                </a:srgbClr>
              </a:buClr>
            </a:pPr>
            <a:r>
              <a:rPr lang="en-US">
                <a:latin typeface="Consolas"/>
                <a:ea typeface="Segoe UI Emoji" panose="020B0502040204020203" pitchFamily="34" charset="0"/>
              </a:rPr>
              <a:t>    for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j = (array.length - 1) - i;</a:t>
            </a:r>
          </a:p>
          <a:p>
            <a:pPr defTabSz="342886">
              <a:spcBef>
                <a:spcPct val="20000"/>
              </a:spcBef>
              <a:buClr>
                <a:srgbClr val="FFFFFF">
                  <a:lumMod val="65000"/>
                </a:srgbClr>
              </a:buClr>
            </a:pP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tmp = array[i];</a:t>
            </a:r>
          </a:p>
          <a:p>
            <a:pPr defTabSz="342886">
              <a:spcBef>
                <a:spcPct val="20000"/>
              </a:spcBef>
              <a:buClr>
                <a:srgbClr val="FFFFFF">
                  <a:lumMod val="65000"/>
                </a:srgbClr>
              </a:buClr>
            </a:pPr>
            <a:r>
              <a:rPr lang="en-US">
                <a:latin typeface="Consolas"/>
                <a:ea typeface="Segoe UI Emoji" panose="020B0502040204020203" pitchFamily="34" charset="0"/>
              </a:rPr>
              <a:t>        array[i] = array[j];</a:t>
            </a:r>
          </a:p>
          <a:p>
            <a:pPr defTabSz="342886">
              <a:spcBef>
                <a:spcPct val="20000"/>
              </a:spcBef>
              <a:buClr>
                <a:srgbClr val="FFFFFF">
                  <a:lumMod val="65000"/>
                </a:srgbClr>
              </a:buClr>
            </a:pPr>
            <a:r>
              <a:rPr lang="en-US">
                <a:latin typeface="Consolas"/>
                <a:ea typeface="Segoe UI Emoji" panose="020B0502040204020203" pitchFamily="34" charset="0"/>
              </a:rPr>
              <a:t>        array[j] = tmp;</a:t>
            </a:r>
          </a:p>
          <a:p>
            <a:pPr defTabSz="342886">
              <a:spcBef>
                <a:spcPct val="20000"/>
              </a:spcBef>
              <a:buClr>
                <a:srgbClr val="FFFFFF">
                  <a:lumMod val="65000"/>
                </a:srgbClr>
              </a:buClr>
            </a:pPr>
            <a:r>
              <a:rPr lang="en-US">
                <a:latin typeface="Consolas"/>
                <a:ea typeface="Segoe UI Emoji" panose="020B0502040204020203" pitchFamily="34" charset="0"/>
              </a:rPr>
              <a:t>    }</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22092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24287246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F248B-8323-B6CF-1D31-76E7A838AF2F}"/>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DE6834AF-7433-7C3E-913A-AF353EB43E67}"/>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25EA5E92-7836-9E09-3C92-B810CEF61E67}"/>
              </a:ext>
            </a:extLst>
          </p:cNvPr>
          <p:cNvSpPr txBox="1"/>
          <p:nvPr/>
        </p:nvSpPr>
        <p:spPr>
          <a:xfrm>
            <a:off x="457200" y="1390834"/>
            <a:ext cx="8229600" cy="37210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import java.util.*;</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System.out.println(Arrays.toString(array));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8100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248038"/>
            <a:ext cx="7898148" cy="4647426"/>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Fun Laptop Friday 💻 🎉</a:t>
            </a:r>
          </a:p>
          <a:p>
            <a:r>
              <a:rPr lang="en-US" sz="2400">
                <a:highlight>
                  <a:srgbClr val="FFFF00"/>
                </a:highlight>
              </a:rPr>
              <a:t>Post-Lab @ 1:00 – 2:00</a:t>
            </a:r>
            <a:endParaRPr lang="en-US" sz="2400"/>
          </a:p>
          <a:p>
            <a:r>
              <a:rPr lang="en-US" sz="2400">
                <a:solidFill>
                  <a:schemeClr val="accent4"/>
                </a:solidFill>
              </a:rPr>
              <a:t>colloquium @ 2:35; juggling club @ 4:00</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 finished my paper video (ish)!</a:t>
            </a:r>
            <a:endParaRPr lang="en-US" sz="2400" b="1">
              <a:solidFill>
                <a:schemeClr val="accent5"/>
              </a:solidFill>
            </a:endParaRPr>
          </a:p>
          <a:p>
            <a:r>
              <a:rPr lang="en-US" sz="2400">
                <a:solidFill>
                  <a:schemeClr val="accent5"/>
                </a:solidFill>
              </a:rPr>
              <a:t>let's count the arrays! 🐉</a:t>
            </a:r>
            <a:endParaRPr lang="en-US" sz="2400">
              <a:solidFill>
                <a:schemeClr val="accent5"/>
              </a:solidFill>
              <a:latin typeface="Consolas" panose="020B0609020204030204" pitchFamily="49" charset="0"/>
              <a:cs typeface="Consolas" panose="020B0609020204030204" pitchFamily="49" charset="0"/>
            </a:endParaRP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retry of the array tutorial; live-code; super bugs</a:t>
            </a:r>
          </a:p>
        </p:txBody>
      </p:sp>
    </p:spTree>
    <p:extLst>
      <p:ext uri="{BB962C8B-B14F-4D97-AF65-F5344CB8AC3E}">
        <p14:creationId xmlns:p14="http://schemas.microsoft.com/office/powerpoint/2010/main" val="18369898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86940B-4D95-DDD4-B1FE-C8D31AC20ACC}"/>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CB848DE6-0F6A-58BE-FA21-884C9AED9268}"/>
              </a:ext>
            </a:extLst>
          </p:cNvPr>
          <p:cNvSpPr>
            <a:spLocks noGrp="1"/>
          </p:cNvSpPr>
          <p:nvPr>
            <p:ph sz="quarter" idx="10"/>
          </p:nvPr>
        </p:nvSpPr>
        <p:spPr/>
        <p:txBody>
          <a:bodyPr>
            <a:noAutofit/>
          </a:bodyPr>
          <a:lstStyle/>
          <a:p>
            <a:r>
              <a:rPr lang="en-US" sz="900"/>
              <a:t>ARRAYS (not counting tiny arrays of 3 double's, which i use to represent points)</a:t>
            </a:r>
          </a:p>
          <a:p>
            <a:r>
              <a:rPr lang="en-US" sz="900"/>
              <a:t>NOTE: Counts are very approximate</a:t>
            </a:r>
          </a:p>
          <a:p>
            <a:r>
              <a:rPr lang="en-US" sz="900"/>
              <a:t>==========</a:t>
            </a:r>
          </a:p>
          <a:p>
            <a:r>
              <a:rPr lang="en-US" sz="900"/>
              <a:t>strings for loading files &gt;5</a:t>
            </a:r>
          </a:p>
          <a:p>
            <a:r>
              <a:rPr lang="en-US" sz="900"/>
              <a:t>huge arrays for drawing random stuff (the floor, etc) 2</a:t>
            </a:r>
          </a:p>
          <a:p>
            <a:r>
              <a:rPr lang="en-US" sz="900"/>
              <a:t>random stuff in my cow.cpp library (keyboard state, OpenGL objects, etc.) &gt;20</a:t>
            </a:r>
          </a:p>
          <a:p>
            <a:r>
              <a:rPr lang="en-US" sz="900"/>
              <a:t>random global variables 1</a:t>
            </a:r>
          </a:p>
          <a:p>
            <a:r>
              <a:rPr lang="en-US" sz="900"/>
              <a:t>building the simulation &gt;6</a:t>
            </a:r>
          </a:p>
          <a:p>
            <a:r>
              <a:rPr lang="en-US" sz="900"/>
              <a:t>simulation state 3</a:t>
            </a:r>
          </a:p>
          <a:p>
            <a:r>
              <a:rPr lang="en-US" sz="900"/>
              <a:t>simulation itself &gt;20</a:t>
            </a:r>
          </a:p>
          <a:p>
            <a:r>
              <a:rPr lang="en-US" sz="900"/>
              <a:t>dragon head mesh 7</a:t>
            </a:r>
          </a:p>
          <a:p>
            <a:r>
              <a:rPr lang="en-US" sz="900"/>
              <a:t>dragon body mesh 7</a:t>
            </a:r>
          </a:p>
          <a:p>
            <a:r>
              <a:rPr lang="en-US" sz="900"/>
              <a:t>dragon mesh 7</a:t>
            </a:r>
          </a:p>
          <a:p>
            <a:r>
              <a:rPr lang="en-US" sz="900"/>
              <a:t>sphere mesh 3</a:t>
            </a:r>
          </a:p>
          <a:p>
            <a:r>
              <a:rPr lang="en-US" sz="900"/>
              <a:t>cylinder mesh 3</a:t>
            </a:r>
          </a:p>
          <a:p>
            <a:r>
              <a:rPr lang="en-US" sz="900"/>
              <a:t>motor configuration 3</a:t>
            </a:r>
          </a:p>
          <a:p>
            <a:r>
              <a:rPr lang="en-US" sz="900"/>
              <a:t>arrays that just move data back and forth between C++ &lt;-&gt; unity 8</a:t>
            </a:r>
          </a:p>
          <a:p>
            <a:r>
              <a:rPr lang="en-US" sz="900"/>
              <a:t>inverse kinematics &gt;15</a:t>
            </a:r>
          </a:p>
          <a:p>
            <a:r>
              <a:rPr lang="en-US" sz="900"/>
              <a:t>physics &gt;10</a:t>
            </a:r>
          </a:p>
          <a:p>
            <a:r>
              <a:rPr lang="en-US" sz="900"/>
              <a:t>----------</a:t>
            </a:r>
          </a:p>
          <a:p>
            <a:r>
              <a:rPr lang="en-US" sz="900"/>
              <a:t>definitely at least 100; probably less than 1000</a:t>
            </a:r>
          </a:p>
        </p:txBody>
      </p:sp>
    </p:spTree>
    <p:extLst>
      <p:ext uri="{BB962C8B-B14F-4D97-AF65-F5344CB8AC3E}">
        <p14:creationId xmlns:p14="http://schemas.microsoft.com/office/powerpoint/2010/main" val="184331962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C413-B44B-2CF6-DA89-7BB7FBC600B6}"/>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999073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 array tutorial</a:t>
            </a:r>
            <a:br>
              <a:rPr lang="en-US"/>
            </a:br>
            <a:r>
              <a:rPr lang="en-US" sz="3200"/>
              <a:t>(this time with a wiki page)</a:t>
            </a:r>
            <a:endParaRPr lang="en-US"/>
          </a:p>
        </p:txBody>
      </p:sp>
    </p:spTree>
    <p:extLst>
      <p:ext uri="{BB962C8B-B14F-4D97-AF65-F5344CB8AC3E}">
        <p14:creationId xmlns:p14="http://schemas.microsoft.com/office/powerpoint/2010/main" val="6834689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138369-B0CF-CE49-ED71-B7A363E182F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8FCF6FDE-0187-CE2B-E236-9D592DA2A5CC}"/>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29B1AA82-350B-6461-748C-73E8643D6A98}"/>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38B30E8D-DD76-4A10-D46A-85937C9B75F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2051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9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606B-D2CF-E4D3-5631-97B5C9FD8D45}"/>
              </a:ext>
            </a:extLst>
          </p:cNvPr>
          <p:cNvSpPr>
            <a:spLocks noGrp="1"/>
          </p:cNvSpPr>
          <p:nvPr>
            <p:ph type="title"/>
          </p:nvPr>
        </p:nvSpPr>
        <p:spPr/>
        <p:txBody>
          <a:bodyPr/>
          <a:lstStyle/>
          <a:p>
            <a:r>
              <a:rPr lang="en-US"/>
              <a:t>record LEC 02</a:t>
            </a:r>
          </a:p>
        </p:txBody>
      </p:sp>
    </p:spTree>
    <p:extLst>
      <p:ext uri="{BB962C8B-B14F-4D97-AF65-F5344CB8AC3E}">
        <p14:creationId xmlns:p14="http://schemas.microsoft.com/office/powerpoint/2010/main" val="341520886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attempt to live-code the solutions while half-asleep 🙂👍</a:t>
            </a:r>
          </a:p>
        </p:txBody>
      </p:sp>
    </p:spTree>
    <p:extLst>
      <p:ext uri="{BB962C8B-B14F-4D97-AF65-F5344CB8AC3E}">
        <p14:creationId xmlns:p14="http://schemas.microsoft.com/office/powerpoint/2010/main" val="174823038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C7BF-30CF-EE75-4CEE-0E6A382CA6BE}"/>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405730331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99734068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7898148" cy="4524315"/>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No Laptop Monday! </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3, 4, 5 right triangle (from geometry)?</a:t>
            </a:r>
          </a:p>
          <a:p>
            <a:r>
              <a:rPr lang="en-US" sz="2400">
                <a:solidFill>
                  <a:schemeClr val="accent5"/>
                </a:solidFill>
              </a:rPr>
              <a:t>what are points and vectors (from geometry)?</a:t>
            </a:r>
          </a:p>
          <a:p>
            <a:r>
              <a:rPr lang="en-US" sz="2400">
                <a:solidFill>
                  <a:schemeClr val="accent5"/>
                </a:solidFill>
              </a:rPr>
              <a:t>why would you write a function?</a:t>
            </a:r>
          </a:p>
          <a:p>
            <a:r>
              <a:rPr lang="en-US" sz="2400">
                <a:solidFill>
                  <a:schemeClr val="accent5"/>
                </a:solidFill>
                <a:cs typeface="Consolas" panose="020B0609020204030204" pitchFamily="49" charset="0"/>
              </a:rPr>
              <a:t>why would you write a class?</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 very class-y lecture lol</a:t>
            </a:r>
          </a:p>
        </p:txBody>
      </p:sp>
    </p:spTree>
    <p:extLst>
      <p:ext uri="{BB962C8B-B14F-4D97-AF65-F5344CB8AC3E}">
        <p14:creationId xmlns:p14="http://schemas.microsoft.com/office/powerpoint/2010/main" val="203341569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63A0-CE68-8ABA-7BB8-03C7CD752B2C}"/>
              </a:ext>
            </a:extLst>
          </p:cNvPr>
          <p:cNvSpPr>
            <a:spLocks noGrp="1"/>
          </p:cNvSpPr>
          <p:nvPr>
            <p:ph type="title"/>
          </p:nvPr>
        </p:nvSpPr>
        <p:spPr/>
        <p:txBody>
          <a:bodyPr/>
          <a:lstStyle/>
          <a:p>
            <a:r>
              <a:rPr lang="en-US" sz="6000"/>
              <a:t>draw some points and lines on the board</a:t>
            </a:r>
          </a:p>
        </p:txBody>
      </p:sp>
    </p:spTree>
    <p:extLst>
      <p:ext uri="{BB962C8B-B14F-4D97-AF65-F5344CB8AC3E}">
        <p14:creationId xmlns:p14="http://schemas.microsoft.com/office/powerpoint/2010/main" val="3327183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CDF-2659-6197-D44E-BBE68314E993}"/>
              </a:ext>
            </a:extLst>
          </p:cNvPr>
          <p:cNvSpPr>
            <a:spLocks noGrp="1"/>
          </p:cNvSpPr>
          <p:nvPr>
            <p:ph type="title"/>
          </p:nvPr>
        </p:nvSpPr>
        <p:spPr/>
        <p:txBody>
          <a:bodyPr/>
          <a:lstStyle/>
          <a:p>
            <a:r>
              <a:rPr lang="en-US" err="1"/>
              <a:t>monday</a:t>
            </a:r>
            <a:r>
              <a:rPr lang="en-US"/>
              <a:t> memes</a:t>
            </a:r>
          </a:p>
        </p:txBody>
      </p:sp>
    </p:spTree>
    <p:extLst>
      <p:ext uri="{BB962C8B-B14F-4D97-AF65-F5344CB8AC3E}">
        <p14:creationId xmlns:p14="http://schemas.microsoft.com/office/powerpoint/2010/main" val="240172723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p:nvPr>
        </p:nvSpPr>
        <p:spPr/>
        <p:txBody>
          <a:bodyPr/>
          <a:lstStyle/>
          <a:p>
            <a:r>
              <a:rPr lang="en-US"/>
              <a:t>record LEC 01</a:t>
            </a:r>
          </a:p>
        </p:txBody>
      </p:sp>
    </p:spTree>
    <p:extLst>
      <p:ext uri="{BB962C8B-B14F-4D97-AF65-F5344CB8AC3E}">
        <p14:creationId xmlns:p14="http://schemas.microsoft.com/office/powerpoint/2010/main" val="76907474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299171134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37786999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991139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1080782"/>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pointA,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pointB, </a:t>
            </a:r>
            <a:r>
              <a:rPr lang="en-US">
                <a:solidFill>
                  <a:srgbClr val="000080"/>
                </a:solidFill>
                <a:latin typeface="Consolas" panose="020B0609020204030204" pitchFamily="49" charset="0"/>
                <a:cs typeface="Consolas" panose="020B0609020204030204" pitchFamily="49" charset="0"/>
              </a:rPr>
              <a:t>Vector3</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885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function arguments</a:t>
            </a:r>
          </a:p>
        </p:txBody>
      </p:sp>
    </p:spTree>
    <p:extLst>
      <p:ext uri="{BB962C8B-B14F-4D97-AF65-F5344CB8AC3E}">
        <p14:creationId xmlns:p14="http://schemas.microsoft.com/office/powerpoint/2010/main" val="18420206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arguments</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can take arguments</a:t>
            </a:r>
          </a:p>
        </p:txBody>
      </p:sp>
    </p:spTree>
    <p:extLst>
      <p:ext uri="{BB962C8B-B14F-4D97-AF65-F5344CB8AC3E}">
        <p14:creationId xmlns:p14="http://schemas.microsoft.com/office/powerpoint/2010/main" val="50665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34148249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1"/>
            <a:endParaRPr lang="en-US">
              <a:latin typeface="+mj-lt"/>
            </a:endParaRPr>
          </a:p>
        </p:txBody>
      </p:sp>
    </p:spTree>
    <p:extLst>
      <p:ext uri="{BB962C8B-B14F-4D97-AF65-F5344CB8AC3E}">
        <p14:creationId xmlns:p14="http://schemas.microsoft.com/office/powerpoint/2010/main" val="426345861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71EE8BD3-F679-BC63-4460-A329640EB21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6E04FE9-DD88-C7A2-DF89-FF89CB96F189}"/>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Math</a:t>
            </a:r>
            <a:r>
              <a:rPr lang="en-US">
                <a:latin typeface="Consolas" panose="020B0609020204030204" pitchFamily="49" charset="0"/>
                <a:cs typeface="Consolas" panose="020B0609020204030204" pitchFamily="49" charset="0"/>
              </a:rPr>
              <a:t>.sqrt(n);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6198953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94610032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269-8C7F-D337-DF2D-651D227411D8}"/>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EA288E67-FF25-369C-433D-0992A246AC0C}"/>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reverseArrayInPlace(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98372572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3900270813"/>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40023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6416FD4E-304B-0E33-EA51-1EA3FB17D64D}"/>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47672567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117138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System</a:t>
            </a:r>
            <a:r>
              <a:rPr lang="en-US" sz="1400">
                <a:latin typeface="+mj-lt"/>
              </a:rPr>
              <a:t>.out.println(digitSum(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17329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0455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0823637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78438208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37049883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6110278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692448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1353631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6884861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832660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34718268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41666713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45777239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255111976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8A32C96A-A7C9-102B-4AEA-CCC5735EF2D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1E51983C-7941-0C45-4894-ACBEA30FDDAC}"/>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185961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271B5BCA-9197-E6B1-18B2-DD319569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76624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182243268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404571091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length()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86778822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a.y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solidFill>
                  <a:srgbClr val="000080"/>
                </a:solidFill>
                <a:latin typeface="Consolas" panose="020B0609020204030204" pitchFamily="49" charset="0"/>
                <a:cs typeface="Consolas" panose="020B0609020204030204" pitchFamily="49" charset="0"/>
              </a:rPr>
              <a:t>System</a:t>
            </a:r>
            <a:r>
              <a:rPr lang="en-US" err="1">
                <a:latin typeface="Consolas" panose="020B0609020204030204" pitchFamily="49" charset="0"/>
                <a:cs typeface="Consolas" panose="020B0609020204030204" pitchFamily="49" charset="0"/>
              </a:rPr>
              <a:t>.out.println</a:t>
            </a:r>
            <a:r>
              <a:rPr lang="en-US">
                <a:latin typeface="Consolas" panose="020B0609020204030204" pitchFamily="49" charset="0"/>
                <a:cs typeface="Consolas" panose="020B0609020204030204" pitchFamily="49" charset="0"/>
              </a:rPr>
              <a:t>(</a:t>
            </a:r>
            <a:r>
              <a:rPr lang="en-US" err="1">
                <a:latin typeface="Consolas" panose="020B0609020204030204" pitchFamily="49" charset="0"/>
                <a:cs typeface="Consolas" panose="020B0609020204030204" pitchFamily="49" charset="0"/>
              </a:rPr>
              <a:t>a.length</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5.0 </a:t>
            </a:r>
          </a:p>
        </p:txBody>
      </p:sp>
    </p:spTree>
    <p:extLst>
      <p:ext uri="{BB962C8B-B14F-4D97-AF65-F5344CB8AC3E}">
        <p14:creationId xmlns:p14="http://schemas.microsoft.com/office/powerpoint/2010/main" val="321987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66103787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3817C-CB46-9FEB-D1D5-C1C833518529}"/>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1B927CD-93CC-C5E6-136C-9DA40E8538CA}"/>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p:txBody>
      </p:sp>
    </p:spTree>
    <p:extLst>
      <p:ext uri="{BB962C8B-B14F-4D97-AF65-F5344CB8AC3E}">
        <p14:creationId xmlns:p14="http://schemas.microsoft.com/office/powerpoint/2010/main" val="46228040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300062988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endParaRPr lang="en-US" b="1">
              <a:cs typeface="Consolas" panose="020B0609020204030204" pitchFamily="49" charset="0"/>
            </a:endParaRPr>
          </a:p>
        </p:txBody>
      </p:sp>
    </p:spTree>
    <p:extLst>
      <p:ext uri="{BB962C8B-B14F-4D97-AF65-F5344CB8AC3E}">
        <p14:creationId xmlns:p14="http://schemas.microsoft.com/office/powerpoint/2010/main" val="348442875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(3.0, 4.0)</a:t>
            </a:r>
          </a:p>
          <a:p>
            <a:pPr lvl="2"/>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a:t>
            </a:r>
          </a:p>
          <a:p>
            <a:pPr lvl="2"/>
            <a:endParaRPr lang="en-US">
              <a:solidFill>
                <a:srgbClr val="007B00"/>
              </a:solidFill>
              <a:latin typeface="Consolas" panose="020B0609020204030204" pitchFamily="49" charset="0"/>
              <a:cs typeface="Consolas" panose="020B0609020204030204" pitchFamily="49" charset="0"/>
            </a:endParaRP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75822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465FDD30-3D29-DE53-FC5D-B91C67D9A4D0}"/>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F8FA716-B507-1DD6-C4BB-59A525466ACE}"/>
              </a:ext>
            </a:extLst>
          </p:cNvPr>
          <p:cNvSpPr txBox="1"/>
          <p:nvPr/>
        </p:nvSpPr>
        <p:spPr>
          <a:xfrm>
            <a:off x="457200" y="205151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a.x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a.y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a: (3.0, 4.0)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34340822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(1/2)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a reference to the instance of the class whose function we're inside of</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other.x,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15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667FE-5520-01A6-17A6-FF12341E286D}"/>
              </a:ext>
            </a:extLst>
          </p:cNvPr>
          <p:cNvSpPr>
            <a:spLocks noGrp="1"/>
          </p:cNvSpPr>
          <p:nvPr>
            <p:ph type="title"/>
          </p:nvPr>
        </p:nvSpPr>
        <p:spPr/>
        <p:txBody>
          <a:bodyPr/>
          <a:lstStyle/>
          <a:p>
            <a:r>
              <a:rPr lang="en-US"/>
              <a:t>this (2/2)</a:t>
            </a:r>
          </a:p>
        </p:txBody>
      </p:sp>
      <p:sp>
        <p:nvSpPr>
          <p:cNvPr id="4" name="Content Placeholder 3">
            <a:extLst>
              <a:ext uri="{FF2B5EF4-FFF2-40B4-BE49-F238E27FC236}">
                <a16:creationId xmlns:a16="http://schemas.microsoft.com/office/drawing/2014/main" id="{C4FD60C1-42AE-2696-B63B-C81A8E57F8AE}"/>
              </a:ext>
            </a:extLst>
          </p:cNvPr>
          <p:cNvSpPr>
            <a:spLocks noGrp="1"/>
          </p:cNvSpPr>
          <p:nvPr>
            <p:ph sz="quarter" idx="10"/>
          </p:nvPr>
        </p:nvSpPr>
        <p:spPr/>
        <p:txBody>
          <a:bodyPr/>
          <a:lstStyle/>
          <a:p>
            <a:r>
              <a:rPr lang="en-US" b="1"/>
              <a:t>this</a:t>
            </a:r>
            <a:r>
              <a:rPr lang="en-US"/>
              <a:t> is especially useful inside a constructor (elsewhere it's usually optional)</a:t>
            </a:r>
            <a:endParaRPr lang="en-US" b="1"/>
          </a:p>
        </p:txBody>
      </p:sp>
      <p:sp>
        <p:nvSpPr>
          <p:cNvPr id="2" name="TextBox 1">
            <a:extLst>
              <a:ext uri="{FF2B5EF4-FFF2-40B4-BE49-F238E27FC236}">
                <a16:creationId xmlns:a16="http://schemas.microsoft.com/office/drawing/2014/main" id="{DBE42C6D-FD7C-5E05-558E-F976D2C80AB8}"/>
              </a:ext>
            </a:extLst>
          </p:cNvPr>
          <p:cNvSpPr txBox="1"/>
          <p:nvPr/>
        </p:nvSpPr>
        <p:spPr>
          <a:xfrm>
            <a:off x="457200" y="1373097"/>
            <a:ext cx="8229600" cy="3970318"/>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double y)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.x = x;</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this</a:t>
            </a:r>
            <a:r>
              <a:rPr lang="en-US">
                <a:latin typeface="Consolas" panose="020B0609020204030204" pitchFamily="49" charset="0"/>
                <a:cs typeface="Consolas" panose="020B0609020204030204" pitchFamily="49" charset="0"/>
              </a:rPr>
              <a:t>.y = y;</a:t>
            </a:r>
          </a:p>
          <a:p>
            <a:r>
              <a:rPr lang="en-US">
                <a:latin typeface="Consolas" panose="020B0609020204030204" pitchFamily="49" charset="0"/>
                <a:cs typeface="Consolas" panose="020B0609020204030204" pitchFamily="49" charset="0"/>
              </a:rPr>
              <a:t>    }</a:t>
            </a:r>
          </a:p>
          <a:p>
            <a:endParaRPr lang="en-US">
              <a:solidFill>
                <a:srgbClr val="BFBFBF"/>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plus(</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other) {</a:t>
            </a:r>
          </a:p>
          <a:p>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(x + other.x, y + other.y);</a:t>
            </a:r>
          </a:p>
          <a:p>
            <a:r>
              <a:rPr lang="en-US">
                <a:latin typeface="Consolas" panose="020B0609020204030204" pitchFamily="49" charset="0"/>
                <a:cs typeface="Consolas" panose="020B0609020204030204" pitchFamily="49" charset="0"/>
              </a:rPr>
              <a:t>    }</a:t>
            </a:r>
            <a:endParaRPr lang="en-US">
              <a:solidFill>
                <a:srgbClr val="BFBFBF"/>
              </a:solidFill>
              <a:latin typeface="Consolas" panose="020B0609020204030204" pitchFamily="49" charset="0"/>
              <a:cs typeface="Consolas" panose="020B0609020204030204" pitchFamily="49" charset="0"/>
            </a:endParaRPr>
          </a:p>
          <a:p>
            <a:r>
              <a:rPr lang="en-US">
                <a:solidFill>
                  <a:srgbClr val="BFBFBF"/>
                </a:solidFill>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2528952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271304"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 would you like Your Homework-02 Code to be prominently featured in our tutorial today?! </a:t>
            </a:r>
            <a:r>
              <a:rPr lang="en-US" sz="1600">
                <a:solidFill>
                  <a:schemeClr val="accent4"/>
                </a:solidFill>
              </a:rPr>
              <a:t>first come first served</a:t>
            </a:r>
            <a:br>
              <a:rPr lang="en-US" sz="2400"/>
            </a:br>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memory?</a:t>
            </a:r>
          </a:p>
          <a:p>
            <a:r>
              <a:rPr lang="en-US" sz="2400">
                <a:solidFill>
                  <a:schemeClr val="accent5"/>
                </a:solidFill>
                <a:cs typeface="Consolas" panose="020B0609020204030204" pitchFamily="49" charset="0"/>
              </a:rPr>
              <a:t>what is a memory?</a:t>
            </a:r>
          </a:p>
          <a:p>
            <a:r>
              <a:rPr lang="en-US" sz="2400">
                <a:solidFill>
                  <a:schemeClr val="accent5"/>
                </a:solidFill>
                <a:cs typeface="Consolas" panose="020B0609020204030204" pitchFamily="49" charset="0"/>
              </a:rPr>
              <a:t>can you trust your memory?</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class tutorial</a:t>
            </a:r>
          </a:p>
        </p:txBody>
      </p:sp>
      <p:pic>
        <p:nvPicPr>
          <p:cNvPr id="1026" name="Picture 2" descr="inside out memory shelves">
            <a:extLst>
              <a:ext uri="{FF2B5EF4-FFF2-40B4-BE49-F238E27FC236}">
                <a16:creationId xmlns:a16="http://schemas.microsoft.com/office/drawing/2014/main" id="{1B7B52C4-492B-2175-8E9E-60F12781C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86" y="21254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4520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HW-00 has been graded</a:t>
            </a:r>
          </a:p>
        </p:txBody>
      </p:sp>
    </p:spTree>
    <p:extLst>
      <p:ext uri="{BB962C8B-B14F-4D97-AF65-F5344CB8AC3E}">
        <p14:creationId xmlns:p14="http://schemas.microsoft.com/office/powerpoint/2010/main" val="163197847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B0AD-C97B-6A01-9F42-65F29E04F9B6}"/>
              </a:ext>
            </a:extLst>
          </p:cNvPr>
          <p:cNvSpPr>
            <a:spLocks noGrp="1"/>
          </p:cNvSpPr>
          <p:nvPr>
            <p:ph type="title"/>
          </p:nvPr>
        </p:nvSpPr>
        <p:spPr/>
        <p:txBody>
          <a:bodyPr/>
          <a:lstStyle/>
          <a:p>
            <a:r>
              <a:rPr lang="en-US"/>
              <a:t>HW-01 is being graded...</a:t>
            </a:r>
          </a:p>
        </p:txBody>
      </p:sp>
    </p:spTree>
    <p:extLst>
      <p:ext uri="{BB962C8B-B14F-4D97-AF65-F5344CB8AC3E}">
        <p14:creationId xmlns:p14="http://schemas.microsoft.com/office/powerpoint/2010/main" val="120505189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a:blip r:embed="rId2"/>
          <a:stretch>
            <a:fillRect/>
          </a:stretch>
        </p:blipFill>
        <p:spPr>
          <a:xfrm>
            <a:off x="1862137" y="1409700"/>
            <a:ext cx="5419725" cy="2324100"/>
          </a:xfrm>
          <a:prstGeom prst="rect">
            <a:avLst/>
          </a:prstGeom>
        </p:spPr>
      </p:pic>
    </p:spTree>
    <p:extLst>
      <p:ext uri="{BB962C8B-B14F-4D97-AF65-F5344CB8AC3E}">
        <p14:creationId xmlns:p14="http://schemas.microsoft.com/office/powerpoint/2010/main" val="32606933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4199" t="68573" r="12965" b="17673"/>
          <a:stretch/>
        </p:blipFill>
        <p:spPr>
          <a:xfrm>
            <a:off x="520232" y="2571750"/>
            <a:ext cx="8170444" cy="661636"/>
          </a:xfrm>
          <a:prstGeom prst="rect">
            <a:avLst/>
          </a:prstGeom>
        </p:spPr>
      </p:pic>
    </p:spTree>
    <p:extLst>
      <p:ext uri="{BB962C8B-B14F-4D97-AF65-F5344CB8AC3E}">
        <p14:creationId xmlns:p14="http://schemas.microsoft.com/office/powerpoint/2010/main" val="301040943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EFBB-FFDD-81D2-C800-4045205F49E0}"/>
              </a:ext>
            </a:extLst>
          </p:cNvPr>
          <p:cNvPicPr>
            <a:picLocks noChangeAspect="1"/>
          </p:cNvPicPr>
          <p:nvPr/>
        </p:nvPicPr>
        <p:blipFill rotWithShape="1">
          <a:blip r:embed="rId2"/>
          <a:srcRect l="19569" t="68573" r="53657" b="19218"/>
          <a:stretch/>
        </p:blipFill>
        <p:spPr>
          <a:xfrm>
            <a:off x="0" y="1675936"/>
            <a:ext cx="9162276" cy="1791628"/>
          </a:xfrm>
          <a:prstGeom prst="rect">
            <a:avLst/>
          </a:prstGeom>
        </p:spPr>
      </p:pic>
    </p:spTree>
    <p:extLst>
      <p:ext uri="{BB962C8B-B14F-4D97-AF65-F5344CB8AC3E}">
        <p14:creationId xmlns:p14="http://schemas.microsoft.com/office/powerpoint/2010/main" val="126438227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most of you did not do this</a:t>
            </a:r>
          </a:p>
        </p:txBody>
      </p:sp>
    </p:spTree>
    <p:extLst>
      <p:ext uri="{BB962C8B-B14F-4D97-AF65-F5344CB8AC3E}">
        <p14:creationId xmlns:p14="http://schemas.microsoft.com/office/powerpoint/2010/main" val="113646687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YARN | I'm not mad. I'm just disappointed. | The Good Place (2016) S02E09  Best Self | Video clips by quotes | 77c49da3 | 紗">
            <a:extLst>
              <a:ext uri="{FF2B5EF4-FFF2-40B4-BE49-F238E27FC236}">
                <a16:creationId xmlns:a16="http://schemas.microsoft.com/office/drawing/2014/main" id="{34F652B2-5284-1BFA-8772-10AB76041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0495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25284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2ECD-21C5-303D-EAA7-7CE6B10DBA17}"/>
              </a:ext>
            </a:extLst>
          </p:cNvPr>
          <p:cNvSpPr>
            <a:spLocks noGrp="1"/>
          </p:cNvSpPr>
          <p:nvPr>
            <p:ph type="title"/>
          </p:nvPr>
        </p:nvSpPr>
        <p:spPr/>
        <p:txBody>
          <a:bodyPr/>
          <a:lstStyle/>
          <a:p>
            <a:r>
              <a:rPr lang="en-US"/>
              <a:t>you have 24 hours to do this</a:t>
            </a:r>
          </a:p>
        </p:txBody>
      </p:sp>
    </p:spTree>
    <p:extLst>
      <p:ext uri="{BB962C8B-B14F-4D97-AF65-F5344CB8AC3E}">
        <p14:creationId xmlns:p14="http://schemas.microsoft.com/office/powerpoint/2010/main" val="3503726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153173358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6000"/>
              <a:t>Java memory model (references to objects)</a:t>
            </a:r>
          </a:p>
        </p:txBody>
      </p:sp>
    </p:spTree>
    <p:extLst>
      <p:ext uri="{BB962C8B-B14F-4D97-AF65-F5344CB8AC3E}">
        <p14:creationId xmlns:p14="http://schemas.microsoft.com/office/powerpoint/2010/main" val="9337161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references and null</a:t>
            </a:r>
          </a:p>
        </p:txBody>
      </p:sp>
    </p:spTree>
    <p:extLst>
      <p:ext uri="{BB962C8B-B14F-4D97-AF65-F5344CB8AC3E}">
        <p14:creationId xmlns:p14="http://schemas.microsoft.com/office/powerpoint/2010/main" val="31665079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in Java, we deal with </a:t>
            </a:r>
            <a:r>
              <a:rPr lang="en-US" b="1"/>
              <a:t>references to objects</a:t>
            </a:r>
            <a:endParaRPr lang="en-US"/>
          </a:p>
          <a:p>
            <a:pPr lvl="1"/>
            <a:r>
              <a:rPr lang="en-US">
                <a:solidFill>
                  <a:srgbClr val="000080"/>
                </a:solidFill>
                <a:latin typeface="+mj-lt"/>
              </a:rPr>
              <a:t>int</a:t>
            </a:r>
            <a:r>
              <a:rPr lang="en-US">
                <a:latin typeface="+mj-lt"/>
              </a:rPr>
              <a:t>[] foo; </a:t>
            </a:r>
            <a:r>
              <a:rPr lang="en-US">
                <a:solidFill>
                  <a:srgbClr val="007B00"/>
                </a:solidFill>
                <a:latin typeface="+mj-lt"/>
              </a:rPr>
              <a:t>// foo is a reference to an int array</a:t>
            </a:r>
          </a:p>
          <a:p>
            <a:pPr lvl="1"/>
            <a:r>
              <a:rPr lang="en-US">
                <a:solidFill>
                  <a:srgbClr val="000080"/>
                </a:solidFill>
                <a:latin typeface="+mj-lt"/>
              </a:rPr>
              <a:t>String</a:t>
            </a:r>
            <a:r>
              <a:rPr lang="en-US">
                <a:latin typeface="+mj-lt"/>
              </a:rPr>
              <a:t> bar; </a:t>
            </a:r>
            <a:r>
              <a:rPr lang="en-US">
                <a:solidFill>
                  <a:srgbClr val="007B00"/>
                </a:solidFill>
                <a:latin typeface="+mj-lt"/>
              </a:rPr>
              <a:t>// bar is a reference to a String object</a:t>
            </a:r>
          </a:p>
          <a:p>
            <a:pPr lvl="1"/>
            <a:r>
              <a:rPr lang="en-US">
                <a:solidFill>
                  <a:srgbClr val="000080"/>
                </a:solidFill>
                <a:latin typeface="+mj-lt"/>
              </a:rPr>
              <a:t>Vector2</a:t>
            </a:r>
            <a:r>
              <a:rPr lang="en-US">
                <a:latin typeface="+mj-lt"/>
              </a:rPr>
              <a:t> a; </a:t>
            </a:r>
            <a:r>
              <a:rPr lang="en-US">
                <a:solidFill>
                  <a:srgbClr val="007B00"/>
                </a:solidFill>
                <a:latin typeface="+mj-lt"/>
              </a:rPr>
              <a:t>// a is a reference to a Vector2 object</a:t>
            </a:r>
            <a:endParaRPr lang="en-US">
              <a:solidFill>
                <a:srgbClr val="007B00"/>
              </a:solidFill>
            </a:endParaRPr>
          </a:p>
        </p:txBody>
      </p:sp>
    </p:spTree>
    <p:extLst>
      <p:ext uri="{BB962C8B-B14F-4D97-AF65-F5344CB8AC3E}">
        <p14:creationId xmlns:p14="http://schemas.microsoft.com/office/powerpoint/2010/main" val="257045807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 </a:t>
            </a:r>
            <a:r>
              <a:rPr lang="en-US" b="1"/>
              <a:t>you can (unintentionally) make multiple reference to one object</a:t>
            </a:r>
            <a:endParaRPr lang="en-US"/>
          </a:p>
        </p:txBody>
      </p:sp>
      <p:sp>
        <p:nvSpPr>
          <p:cNvPr id="2" name="TextBox 1">
            <a:extLst>
              <a:ext uri="{FF2B5EF4-FFF2-40B4-BE49-F238E27FC236}">
                <a16:creationId xmlns:a16="http://schemas.microsoft.com/office/drawing/2014/main" id="{90D05338-0E96-158C-2437-E5A61F3EDF5A}"/>
              </a:ext>
            </a:extLst>
          </p:cNvPr>
          <p:cNvSpPr txBox="1"/>
          <p:nvPr/>
        </p:nvSpPr>
        <p:spPr>
          <a:xfrm>
            <a:off x="457200" y="1478300"/>
            <a:ext cx="8229600" cy="923330"/>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a:t>
            </a:r>
            <a:r>
              <a:rPr lang="en-US">
                <a:solidFill>
                  <a:srgbClr val="0CB5B5"/>
                </a:solidFill>
                <a:latin typeface="Consolas"/>
                <a:ea typeface="Segoe UI Emoji" panose="020B0502040204020203" pitchFamily="34" charset="0"/>
                <a:cs typeface="+mj-cs"/>
              </a:rPr>
              <a:t>3</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 4</a:t>
            </a:r>
            <a:r>
              <a:rPr lang="en-US">
                <a:solidFill>
                  <a:srgbClr val="000000"/>
                </a:solidFill>
                <a:latin typeface="Consolas"/>
                <a:ea typeface="Segoe UI Emoji" panose="020B0502040204020203" pitchFamily="34" charset="0"/>
                <a:cs typeface="+mj-cs"/>
              </a:rPr>
              <a:t>.</a:t>
            </a:r>
            <a:r>
              <a:rPr lang="en-US">
                <a:solidFill>
                  <a:srgbClr val="0CB5B5"/>
                </a:solidFill>
                <a:latin typeface="Consolas"/>
                <a:ea typeface="Segoe UI Emoji" panose="020B0502040204020203" pitchFamily="34" charset="0"/>
                <a:cs typeface="+mj-cs"/>
              </a:rPr>
              <a:t>0</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 b = a;</a:t>
            </a:r>
          </a:p>
          <a:p>
            <a:r>
              <a:rPr lang="en-US">
                <a:solidFill>
                  <a:srgbClr val="007B00"/>
                </a:solidFill>
                <a:latin typeface="Consolas" panose="020B0609020204030204" pitchFamily="49" charset="0"/>
                <a:cs typeface="Consolas" panose="020B0609020204030204" pitchFamily="49" charset="0"/>
              </a:rPr>
              <a:t>// a and b are references to the same Vector2 object!</a:t>
            </a:r>
          </a:p>
        </p:txBody>
      </p:sp>
      <p:grpSp>
        <p:nvGrpSpPr>
          <p:cNvPr id="7" name="Group 6">
            <a:extLst>
              <a:ext uri="{FF2B5EF4-FFF2-40B4-BE49-F238E27FC236}">
                <a16:creationId xmlns:a16="http://schemas.microsoft.com/office/drawing/2014/main" id="{AAB561B4-0C47-D326-D351-D2D06E139948}"/>
              </a:ext>
            </a:extLst>
          </p:cNvPr>
          <p:cNvGrpSpPr/>
          <p:nvPr/>
        </p:nvGrpSpPr>
        <p:grpSpPr>
          <a:xfrm>
            <a:off x="1151805" y="2733501"/>
            <a:ext cx="6776594" cy="2042454"/>
            <a:chOff x="2168103" y="1928477"/>
            <a:chExt cx="8851769" cy="2667908"/>
          </a:xfrm>
        </p:grpSpPr>
        <p:sp>
          <p:nvSpPr>
            <p:cNvPr id="10" name="Rectangle 9">
              <a:extLst>
                <a:ext uri="{FF2B5EF4-FFF2-40B4-BE49-F238E27FC236}">
                  <a16:creationId xmlns:a16="http://schemas.microsoft.com/office/drawing/2014/main" id="{489AFF3A-DA74-142A-0DEE-9BDAEBC2A478}"/>
                </a:ext>
              </a:extLst>
            </p:cNvPr>
            <p:cNvSpPr/>
            <p:nvPr/>
          </p:nvSpPr>
          <p:spPr>
            <a:xfrm>
              <a:off x="7182679" y="2356491"/>
              <a:ext cx="3631096" cy="146165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ysClr val="windowText" lastClr="000000"/>
                </a:solidFill>
                <a:latin typeface="Consolas" panose="020B0609020204030204" pitchFamily="49" charset="0"/>
                <a:cs typeface="Consolas" panose="020B0609020204030204" pitchFamily="49" charset="0"/>
              </a:endParaRPr>
            </a:p>
          </p:txBody>
        </p:sp>
        <p:cxnSp>
          <p:nvCxnSpPr>
            <p:cNvPr id="11" name="Straight Connector 10">
              <a:extLst>
                <a:ext uri="{FF2B5EF4-FFF2-40B4-BE49-F238E27FC236}">
                  <a16:creationId xmlns:a16="http://schemas.microsoft.com/office/drawing/2014/main" id="{66A2B72B-EC76-5AC9-8777-738C8F6A67D3}"/>
                </a:ext>
              </a:extLst>
            </p:cNvPr>
            <p:cNvCxnSpPr>
              <a:cxnSpLocks/>
            </p:cNvCxnSpPr>
            <p:nvPr/>
          </p:nvCxnSpPr>
          <p:spPr>
            <a:xfrm>
              <a:off x="5988710" y="1928477"/>
              <a:ext cx="0" cy="2667908"/>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F24182-126E-5FE7-365A-129280F83E97}"/>
                </a:ext>
              </a:extLst>
            </p:cNvPr>
            <p:cNvSpPr/>
            <p:nvPr/>
          </p:nvSpPr>
          <p:spPr>
            <a:xfrm>
              <a:off x="7385635"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3.0</a:t>
              </a:r>
            </a:p>
          </p:txBody>
        </p:sp>
        <p:sp>
          <p:nvSpPr>
            <p:cNvPr id="13" name="TextBox 12">
              <a:extLst>
                <a:ext uri="{FF2B5EF4-FFF2-40B4-BE49-F238E27FC236}">
                  <a16:creationId xmlns:a16="http://schemas.microsoft.com/office/drawing/2014/main" id="{25EB132E-34C3-F4E3-ABC2-C6DBC907B0D7}"/>
                </a:ext>
              </a:extLst>
            </p:cNvPr>
            <p:cNvSpPr txBox="1"/>
            <p:nvPr/>
          </p:nvSpPr>
          <p:spPr>
            <a:xfrm>
              <a:off x="6947824"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x</a:t>
              </a:r>
            </a:p>
          </p:txBody>
        </p:sp>
        <p:sp>
          <p:nvSpPr>
            <p:cNvPr id="14" name="Rectangle 13">
              <a:extLst>
                <a:ext uri="{FF2B5EF4-FFF2-40B4-BE49-F238E27FC236}">
                  <a16:creationId xmlns:a16="http://schemas.microsoft.com/office/drawing/2014/main" id="{8A0FD889-7D45-69FD-5007-8D4E0ECFD820}"/>
                </a:ext>
              </a:extLst>
            </p:cNvPr>
            <p:cNvSpPr/>
            <p:nvPr/>
          </p:nvSpPr>
          <p:spPr>
            <a:xfrm>
              <a:off x="9166493" y="2814532"/>
              <a:ext cx="1415579" cy="842214"/>
            </a:xfrm>
            <a:prstGeom prst="rect">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onsolas" panose="020B0609020204030204" pitchFamily="49" charset="0"/>
                  <a:cs typeface="Consolas" panose="020B0609020204030204" pitchFamily="49" charset="0"/>
                </a:rPr>
                <a:t>4.0</a:t>
              </a:r>
            </a:p>
          </p:txBody>
        </p:sp>
        <p:sp>
          <p:nvSpPr>
            <p:cNvPr id="15" name="TextBox 14">
              <a:extLst>
                <a:ext uri="{FF2B5EF4-FFF2-40B4-BE49-F238E27FC236}">
                  <a16:creationId xmlns:a16="http://schemas.microsoft.com/office/drawing/2014/main" id="{A3794CEA-C544-8E8E-FD82-F7F937EEFA06}"/>
                </a:ext>
              </a:extLst>
            </p:cNvPr>
            <p:cNvSpPr txBox="1"/>
            <p:nvPr/>
          </p:nvSpPr>
          <p:spPr>
            <a:xfrm>
              <a:off x="8728686" y="2356491"/>
              <a:ext cx="2291186" cy="482431"/>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y</a:t>
              </a:r>
            </a:p>
          </p:txBody>
        </p:sp>
        <p:sp>
          <p:nvSpPr>
            <p:cNvPr id="16" name="TextBox 15">
              <a:extLst>
                <a:ext uri="{FF2B5EF4-FFF2-40B4-BE49-F238E27FC236}">
                  <a16:creationId xmlns:a16="http://schemas.microsoft.com/office/drawing/2014/main" id="{85090E48-D8C1-66E1-15CE-DCA2F83F2F57}"/>
                </a:ext>
              </a:extLst>
            </p:cNvPr>
            <p:cNvSpPr txBox="1"/>
            <p:nvPr/>
          </p:nvSpPr>
          <p:spPr>
            <a:xfrm>
              <a:off x="2168103" y="2074410"/>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a</a:t>
              </a:r>
            </a:p>
          </p:txBody>
        </p:sp>
        <p:sp>
          <p:nvSpPr>
            <p:cNvPr id="17" name="TextBox 16">
              <a:extLst>
                <a:ext uri="{FF2B5EF4-FFF2-40B4-BE49-F238E27FC236}">
                  <a16:creationId xmlns:a16="http://schemas.microsoft.com/office/drawing/2014/main" id="{0739356A-1F29-D101-0BBF-C6017FF95965}"/>
                </a:ext>
              </a:extLst>
            </p:cNvPr>
            <p:cNvSpPr txBox="1"/>
            <p:nvPr/>
          </p:nvSpPr>
          <p:spPr>
            <a:xfrm>
              <a:off x="2168103" y="4086175"/>
              <a:ext cx="1816982" cy="482431"/>
            </a:xfrm>
            <a:prstGeom prst="rect">
              <a:avLst/>
            </a:prstGeom>
            <a:noFill/>
          </p:spPr>
          <p:txBody>
            <a:bodyPr wrap="square">
              <a:spAutoFit/>
            </a:bodyPr>
            <a:lstStyle/>
            <a:p>
              <a:pPr algn="r"/>
              <a:r>
                <a:rPr lang="en-US">
                  <a:latin typeface="Consolas" panose="020B0609020204030204" pitchFamily="49" charset="0"/>
                  <a:cs typeface="Consolas" panose="020B0609020204030204" pitchFamily="49" charset="0"/>
                </a:rPr>
                <a:t>b</a:t>
              </a:r>
            </a:p>
          </p:txBody>
        </p:sp>
        <p:cxnSp>
          <p:nvCxnSpPr>
            <p:cNvPr id="18" name="Straight Arrow Connector 17">
              <a:extLst>
                <a:ext uri="{FF2B5EF4-FFF2-40B4-BE49-F238E27FC236}">
                  <a16:creationId xmlns:a16="http://schemas.microsoft.com/office/drawing/2014/main" id="{C871E41C-3CE1-93D1-B177-D00E4AA316E6}"/>
                </a:ext>
              </a:extLst>
            </p:cNvPr>
            <p:cNvCxnSpPr>
              <a:cxnSpLocks/>
              <a:stCxn id="16" idx="3"/>
            </p:cNvCxnSpPr>
            <p:nvPr/>
          </p:nvCxnSpPr>
          <p:spPr>
            <a:xfrm>
              <a:off x="3985085" y="2315626"/>
              <a:ext cx="2994993" cy="758877"/>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3C1B2C-C66F-16D1-3F1B-28D1306800B1}"/>
                </a:ext>
              </a:extLst>
            </p:cNvPr>
            <p:cNvCxnSpPr>
              <a:cxnSpLocks/>
              <a:stCxn id="17" idx="3"/>
            </p:cNvCxnSpPr>
            <p:nvPr/>
          </p:nvCxnSpPr>
          <p:spPr>
            <a:xfrm flipV="1">
              <a:off x="3985085" y="3220278"/>
              <a:ext cx="2994993" cy="1107113"/>
            </a:xfrm>
            <a:prstGeom prst="straightConnector1">
              <a:avLst/>
            </a:prstGeom>
            <a:ln w="444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83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null</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a </a:t>
            </a:r>
            <a:r>
              <a:rPr lang="en-US" b="1"/>
              <a:t>null</a:t>
            </a:r>
            <a:r>
              <a:rPr lang="en-US"/>
              <a:t> reference doesn't refer to any object</a:t>
            </a:r>
          </a:p>
          <a:p>
            <a:pPr lvl="1"/>
            <a:r>
              <a:rPr lang="en-US">
                <a:solidFill>
                  <a:srgbClr val="000080"/>
                </a:solidFill>
                <a:latin typeface="+mj-lt"/>
              </a:rPr>
              <a:t>Vector2</a:t>
            </a:r>
            <a:r>
              <a:rPr lang="en-US">
                <a:latin typeface="+mj-lt"/>
              </a:rPr>
              <a:t>[] array = new </a:t>
            </a:r>
            <a:r>
              <a:rPr lang="en-US">
                <a:solidFill>
                  <a:srgbClr val="000080"/>
                </a:solidFill>
                <a:latin typeface="+mj-lt"/>
              </a:rPr>
              <a:t>Vector2</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r>
              <a:rPr lang="en-US">
                <a:solidFill>
                  <a:srgbClr val="000080"/>
                </a:solidFill>
                <a:latin typeface="+mj-lt"/>
              </a:rPr>
              <a:t>Vector2 </a:t>
            </a:r>
            <a:r>
              <a:rPr lang="en-US">
                <a:latin typeface="+mj-lt"/>
              </a:rPr>
              <a:t>a = </a:t>
            </a:r>
            <a:r>
              <a:rPr lang="en-US">
                <a:solidFill>
                  <a:srgbClr val="0000FF"/>
                </a:solidFill>
                <a:latin typeface="+mj-lt"/>
              </a:rPr>
              <a:t>null</a:t>
            </a:r>
            <a:r>
              <a:rPr lang="en-US">
                <a:latin typeface="+mj-lt"/>
              </a:rPr>
              <a:t>;</a:t>
            </a:r>
            <a:endParaRPr lang="en-US">
              <a:solidFill>
                <a:srgbClr val="007B00"/>
              </a:solidFill>
              <a:latin typeface="+mj-lt"/>
            </a:endParaRPr>
          </a:p>
        </p:txBody>
      </p:sp>
    </p:spTree>
    <p:extLst>
      <p:ext uri="{BB962C8B-B14F-4D97-AF65-F5344CB8AC3E}">
        <p14:creationId xmlns:p14="http://schemas.microsoft.com/office/powerpoint/2010/main" val="104199050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the heap</a:t>
            </a:r>
            <a:br>
              <a:rPr lang="en-US"/>
            </a:br>
            <a:r>
              <a:rPr lang="en-US" sz="2800"/>
              <a:t>a reference is a memory address</a:t>
            </a:r>
            <a:br>
              <a:rPr lang="en-US" sz="2800"/>
            </a:br>
            <a:r>
              <a:rPr lang="en-US" sz="2800"/>
              <a:t>a memory address is an integer</a:t>
            </a:r>
            <a:endParaRPr lang="en-US"/>
          </a:p>
        </p:txBody>
      </p:sp>
    </p:spTree>
    <p:extLst>
      <p:ext uri="{BB962C8B-B14F-4D97-AF65-F5344CB8AC3E}">
        <p14:creationId xmlns:p14="http://schemas.microsoft.com/office/powerpoint/2010/main" val="191587972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55D277-14F6-7A10-74F5-878C8C2435F4}"/>
              </a:ext>
            </a:extLst>
          </p:cNvPr>
          <p:cNvSpPr>
            <a:spLocks noGrp="1"/>
          </p:cNvSpPr>
          <p:nvPr>
            <p:ph type="title"/>
          </p:nvPr>
        </p:nvSpPr>
        <p:spPr/>
        <p:txBody>
          <a:bodyPr/>
          <a:lstStyle/>
          <a:p>
            <a:r>
              <a:rPr lang="en-US"/>
              <a:t>the heap</a:t>
            </a:r>
          </a:p>
        </p:txBody>
      </p:sp>
      <p:sp>
        <p:nvSpPr>
          <p:cNvPr id="5" name="Content Placeholder 4">
            <a:extLst>
              <a:ext uri="{FF2B5EF4-FFF2-40B4-BE49-F238E27FC236}">
                <a16:creationId xmlns:a16="http://schemas.microsoft.com/office/drawing/2014/main" id="{6561EE8E-6429-9A77-C093-AA742716CE9C}"/>
              </a:ext>
            </a:extLst>
          </p:cNvPr>
          <p:cNvSpPr>
            <a:spLocks noGrp="1"/>
          </p:cNvSpPr>
          <p:nvPr>
            <p:ph sz="quarter" idx="10"/>
          </p:nvPr>
        </p:nvSpPr>
        <p:spPr/>
        <p:txBody>
          <a:bodyPr/>
          <a:lstStyle/>
          <a:p>
            <a:r>
              <a:rPr lang="en-US"/>
              <a:t>objects made using </a:t>
            </a:r>
            <a:r>
              <a:rPr lang="en-US">
                <a:solidFill>
                  <a:srgbClr val="0000FF"/>
                </a:solidFill>
                <a:latin typeface="Consolas" panose="020B0609020204030204" pitchFamily="49" charset="0"/>
                <a:cs typeface="Consolas" panose="020B0609020204030204" pitchFamily="49" charset="0"/>
              </a:rPr>
              <a:t>new</a:t>
            </a:r>
            <a:r>
              <a:rPr lang="en-US"/>
              <a:t> are stored "on </a:t>
            </a:r>
            <a:r>
              <a:rPr lang="en-US" b="1"/>
              <a:t>the heap</a:t>
            </a:r>
            <a:r>
              <a:rPr lang="en-US"/>
              <a:t>"</a:t>
            </a:r>
          </a:p>
          <a:p>
            <a:pPr lvl="1"/>
            <a:r>
              <a:rPr lang="en-US" b="1"/>
              <a:t>the heap </a:t>
            </a:r>
            <a:r>
              <a:rPr lang="en-US"/>
              <a:t>is a </a:t>
            </a:r>
            <a:r>
              <a:rPr lang="en-US" err="1"/>
              <a:t>huuuuuge</a:t>
            </a:r>
            <a:r>
              <a:rPr lang="en-US"/>
              <a:t> chunk of memory</a:t>
            </a:r>
          </a:p>
          <a:p>
            <a:pPr lvl="2"/>
            <a:r>
              <a:rPr lang="en-US"/>
              <a:t>objects have an </a:t>
            </a:r>
            <a:r>
              <a:rPr lang="en-US" b="1"/>
              <a:t>address</a:t>
            </a:r>
            <a:r>
              <a:rPr lang="en-US"/>
              <a:t> in that memory (that says where they live)</a:t>
            </a:r>
          </a:p>
        </p:txBody>
      </p:sp>
      <p:pic>
        <p:nvPicPr>
          <p:cNvPr id="6" name="Picture 5" descr="The Matrix Nearly Had a Very Different Neo">
            <a:extLst>
              <a:ext uri="{FF2B5EF4-FFF2-40B4-BE49-F238E27FC236}">
                <a16:creationId xmlns:a16="http://schemas.microsoft.com/office/drawing/2014/main" id="{CB1E7639-BCC4-CC68-2C7F-47D2046B8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73" y="2115260"/>
            <a:ext cx="5652654" cy="2826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EB74848-3784-2226-7345-83453AA2F110}"/>
              </a:ext>
            </a:extLst>
          </p:cNvPr>
          <p:cNvGrpSpPr/>
          <p:nvPr/>
        </p:nvGrpSpPr>
        <p:grpSpPr>
          <a:xfrm>
            <a:off x="4452347" y="2721002"/>
            <a:ext cx="1918225" cy="765148"/>
            <a:chOff x="4452347" y="2721002"/>
            <a:chExt cx="1918225" cy="765148"/>
          </a:xfrm>
        </p:grpSpPr>
        <p:sp>
          <p:nvSpPr>
            <p:cNvPr id="8" name="Rectangle 7">
              <a:extLst>
                <a:ext uri="{FF2B5EF4-FFF2-40B4-BE49-F238E27FC236}">
                  <a16:creationId xmlns:a16="http://schemas.microsoft.com/office/drawing/2014/main" id="{7852389F-825C-8A87-B20B-B4AB47EE3689}"/>
                </a:ext>
              </a:extLst>
            </p:cNvPr>
            <p:cNvSpPr/>
            <p:nvPr/>
          </p:nvSpPr>
          <p:spPr>
            <a:xfrm>
              <a:off x="4452347" y="2863850"/>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B3FB785-8391-BF3D-7E88-679D9E3BFAC5}"/>
                </a:ext>
              </a:extLst>
            </p:cNvPr>
            <p:cNvSpPr/>
            <p:nvPr/>
          </p:nvSpPr>
          <p:spPr>
            <a:xfrm rot="16200000">
              <a:off x="4141725" y="3031627"/>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0x00a20038</a:t>
              </a:r>
            </a:p>
          </p:txBody>
        </p:sp>
      </p:grpSp>
      <p:grpSp>
        <p:nvGrpSpPr>
          <p:cNvPr id="7" name="Group 6">
            <a:extLst>
              <a:ext uri="{FF2B5EF4-FFF2-40B4-BE49-F238E27FC236}">
                <a16:creationId xmlns:a16="http://schemas.microsoft.com/office/drawing/2014/main" id="{4F771E0A-CA50-1FD4-017B-4B3972EFEA52}"/>
              </a:ext>
            </a:extLst>
          </p:cNvPr>
          <p:cNvGrpSpPr/>
          <p:nvPr/>
        </p:nvGrpSpPr>
        <p:grpSpPr>
          <a:xfrm>
            <a:off x="2267947" y="3851226"/>
            <a:ext cx="907053" cy="765148"/>
            <a:chOff x="2267947" y="3851226"/>
            <a:chExt cx="907053" cy="765148"/>
          </a:xfrm>
        </p:grpSpPr>
        <p:sp>
          <p:nvSpPr>
            <p:cNvPr id="13" name="Rectangle 12">
              <a:extLst>
                <a:ext uri="{FF2B5EF4-FFF2-40B4-BE49-F238E27FC236}">
                  <a16:creationId xmlns:a16="http://schemas.microsoft.com/office/drawing/2014/main" id="{EB5384E1-F4C3-6A39-2355-CB6075F2D240}"/>
                </a:ext>
              </a:extLst>
            </p:cNvPr>
            <p:cNvSpPr/>
            <p:nvPr/>
          </p:nvSpPr>
          <p:spPr>
            <a:xfrm>
              <a:off x="2267947" y="3974948"/>
              <a:ext cx="907053" cy="527202"/>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B1ACA6B2-3CB5-7BAE-02CF-6A463CE7A20A}"/>
                </a:ext>
              </a:extLst>
            </p:cNvPr>
            <p:cNvSpPr/>
            <p:nvPr/>
          </p:nvSpPr>
          <p:spPr>
            <a:xfrm rot="16200000">
              <a:off x="1957325" y="4161851"/>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0x0ff0a147</a:t>
              </a:r>
            </a:p>
          </p:txBody>
        </p:sp>
      </p:grpSp>
      <p:grpSp>
        <p:nvGrpSpPr>
          <p:cNvPr id="2" name="Group 1">
            <a:extLst>
              <a:ext uri="{FF2B5EF4-FFF2-40B4-BE49-F238E27FC236}">
                <a16:creationId xmlns:a16="http://schemas.microsoft.com/office/drawing/2014/main" id="{C096BE10-FCCB-EB6B-C141-BC5CFCF31D84}"/>
              </a:ext>
            </a:extLst>
          </p:cNvPr>
          <p:cNvGrpSpPr/>
          <p:nvPr/>
        </p:nvGrpSpPr>
        <p:grpSpPr>
          <a:xfrm>
            <a:off x="2148874" y="2067658"/>
            <a:ext cx="1918225" cy="765148"/>
            <a:chOff x="2148874" y="2067658"/>
            <a:chExt cx="1918225" cy="765148"/>
          </a:xfrm>
        </p:grpSpPr>
        <p:sp>
          <p:nvSpPr>
            <p:cNvPr id="19" name="Rectangle 18">
              <a:extLst>
                <a:ext uri="{FF2B5EF4-FFF2-40B4-BE49-F238E27FC236}">
                  <a16:creationId xmlns:a16="http://schemas.microsoft.com/office/drawing/2014/main" id="{FC489317-9B64-BDCC-3580-2A89B1C8AEAD}"/>
                </a:ext>
              </a:extLst>
            </p:cNvPr>
            <p:cNvSpPr/>
            <p:nvPr/>
          </p:nvSpPr>
          <p:spPr>
            <a:xfrm>
              <a:off x="2148874" y="2210506"/>
              <a:ext cx="1918225" cy="50165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198CD6C-C8CA-E86B-9ED1-2069DF35F4A7}"/>
                </a:ext>
              </a:extLst>
            </p:cNvPr>
            <p:cNvSpPr/>
            <p:nvPr/>
          </p:nvSpPr>
          <p:spPr>
            <a:xfrm rot="16200000">
              <a:off x="1838252" y="2378283"/>
              <a:ext cx="765148" cy="1438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accent4">
                      <a:lumMod val="75000"/>
                    </a:schemeClr>
                  </a:solidFill>
                  <a:latin typeface="Consolas" panose="020B0609020204030204" pitchFamily="49" charset="0"/>
                  <a:cs typeface="Consolas" panose="020B0609020204030204" pitchFamily="49" charset="0"/>
                </a:rPr>
                <a:t>0x00110022</a:t>
              </a:r>
            </a:p>
          </p:txBody>
        </p:sp>
      </p:grpSp>
    </p:spTree>
    <p:extLst>
      <p:ext uri="{BB962C8B-B14F-4D97-AF65-F5344CB8AC3E}">
        <p14:creationId xmlns:p14="http://schemas.microsoft.com/office/powerpoint/2010/main" val="14291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atrix Nearly Had a Very Different Neo">
            <a:extLst>
              <a:ext uri="{FF2B5EF4-FFF2-40B4-BE49-F238E27FC236}">
                <a16:creationId xmlns:a16="http://schemas.microsoft.com/office/drawing/2014/main" id="{53344008-66B8-8E99-8DCD-A7659F46E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8" y="2493929"/>
            <a:ext cx="1028699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EBA00D9-4959-978C-4057-9B001460DB4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0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ln>
            <a:solidFill>
              <a:schemeClr val="tx1"/>
            </a:solidFill>
          </a:ln>
        </p:spPr>
        <p:txBody>
          <a:bodyPr/>
          <a:lstStyle/>
          <a:p>
            <a:r>
              <a:rPr lang="en-US" sz="3200">
                <a:solidFill>
                  <a:srgbClr val="000080"/>
                </a:solidFill>
                <a:latin typeface="+mj-lt"/>
              </a:rPr>
              <a:t>Vector2</a:t>
            </a:r>
            <a:r>
              <a:rPr lang="en-US" sz="3200">
                <a:latin typeface="+mj-lt"/>
              </a:rPr>
              <a:t> a = </a:t>
            </a:r>
            <a:r>
              <a:rPr lang="en-US" sz="3200">
                <a:solidFill>
                  <a:srgbClr val="0000FF"/>
                </a:solidFill>
                <a:latin typeface="+mj-lt"/>
              </a:rPr>
              <a:t>new</a:t>
            </a:r>
            <a:r>
              <a:rPr lang="en-US" sz="3200">
                <a:latin typeface="+mj-lt"/>
              </a:rPr>
              <a:t> Vector2(</a:t>
            </a:r>
            <a:r>
              <a:rPr lang="en-US" sz="3200">
                <a:solidFill>
                  <a:srgbClr val="0CB5B5"/>
                </a:solidFill>
                <a:latin typeface="+mj-lt"/>
              </a:rPr>
              <a:t>3</a:t>
            </a:r>
            <a:r>
              <a:rPr lang="en-US" sz="3200">
                <a:latin typeface="+mj-lt"/>
              </a:rPr>
              <a:t>.</a:t>
            </a:r>
            <a:r>
              <a:rPr lang="en-US" sz="3200">
                <a:solidFill>
                  <a:srgbClr val="0CB5B5"/>
                </a:solidFill>
                <a:latin typeface="+mj-lt"/>
              </a:rPr>
              <a:t>0</a:t>
            </a:r>
            <a:r>
              <a:rPr lang="en-US" sz="3200">
                <a:latin typeface="+mj-lt"/>
              </a:rPr>
              <a:t>,</a:t>
            </a:r>
            <a:r>
              <a:rPr lang="en-US" sz="3200">
                <a:solidFill>
                  <a:srgbClr val="0CB5B5"/>
                </a:solidFill>
                <a:latin typeface="+mj-lt"/>
              </a:rPr>
              <a:t> 4</a:t>
            </a:r>
            <a:r>
              <a:rPr lang="en-US" sz="3200">
                <a:latin typeface="+mj-lt"/>
              </a:rPr>
              <a:t>.</a:t>
            </a:r>
            <a:r>
              <a:rPr lang="en-US" sz="3200">
                <a:solidFill>
                  <a:srgbClr val="0CB5B5"/>
                </a:solidFill>
                <a:latin typeface="+mj-lt"/>
              </a:rPr>
              <a:t>0</a:t>
            </a:r>
            <a:r>
              <a:rPr lang="en-US" sz="3200">
                <a:latin typeface="+mj-lt"/>
              </a:rPr>
              <a:t>);</a:t>
            </a:r>
            <a:endParaRPr lang="en-US"/>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grpSp>
        <p:nvGrpSpPr>
          <p:cNvPr id="43" name="Group 42">
            <a:extLst>
              <a:ext uri="{FF2B5EF4-FFF2-40B4-BE49-F238E27FC236}">
                <a16:creationId xmlns:a16="http://schemas.microsoft.com/office/drawing/2014/main" id="{64AB8AC5-1303-5D6B-9443-0E588CD4A9C4}"/>
              </a:ext>
            </a:extLst>
          </p:cNvPr>
          <p:cNvGrpSpPr/>
          <p:nvPr/>
        </p:nvGrpSpPr>
        <p:grpSpPr>
          <a:xfrm>
            <a:off x="3328661" y="3149983"/>
            <a:ext cx="3326030" cy="1647435"/>
            <a:chOff x="3326035" y="1748032"/>
            <a:chExt cx="3326030" cy="1647435"/>
          </a:xfrm>
        </p:grpSpPr>
        <p:sp>
          <p:nvSpPr>
            <p:cNvPr id="38" name="Rectangle 37">
              <a:extLst>
                <a:ext uri="{FF2B5EF4-FFF2-40B4-BE49-F238E27FC236}">
                  <a16:creationId xmlns:a16="http://schemas.microsoft.com/office/drawing/2014/main" id="{EC239D04-AC6C-2E3E-3B48-48BBD5EF202B}"/>
                </a:ext>
              </a:extLst>
            </p:cNvPr>
            <p:cNvSpPr/>
            <p:nvPr/>
          </p:nvSpPr>
          <p:spPr>
            <a:xfrm>
              <a:off x="3329489" y="1748032"/>
              <a:ext cx="3322576"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3D9B56D0-1A59-093F-D97E-B69E5AEFB879}"/>
                </a:ext>
              </a:extLst>
            </p:cNvPr>
            <p:cNvSpPr/>
            <p:nvPr/>
          </p:nvSpPr>
          <p:spPr>
            <a:xfrm rot="16200000">
              <a:off x="2709979" y="2364089"/>
              <a:ext cx="1647434" cy="4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75000"/>
                    </a:schemeClr>
                  </a:solidFill>
                  <a:latin typeface="Consolas" panose="020B0609020204030204" pitchFamily="49" charset="0"/>
                  <a:cs typeface="Consolas" panose="020B0609020204030204" pitchFamily="49" charset="0"/>
                </a:rPr>
                <a:t>0x00000008</a:t>
              </a:r>
              <a:endParaRPr lang="en-US">
                <a:solidFill>
                  <a:schemeClr val="accent4">
                    <a:lumMod val="75000"/>
                  </a:schemeClr>
                </a:solidFill>
                <a:latin typeface="Consolas" panose="020B0609020204030204" pitchFamily="49" charset="0"/>
                <a:cs typeface="Consolas" panose="020B0609020204030204" pitchFamily="49" charset="0"/>
              </a:endParaRPr>
            </a:p>
          </p:txBody>
        </p:sp>
      </p:grpSp>
      <p:sp>
        <p:nvSpPr>
          <p:cNvPr id="47" name="TextBox 46">
            <a:extLst>
              <a:ext uri="{FF2B5EF4-FFF2-40B4-BE49-F238E27FC236}">
                <a16:creationId xmlns:a16="http://schemas.microsoft.com/office/drawing/2014/main" id="{407FD08F-838A-9F82-7F4D-56B023773FE5}"/>
              </a:ext>
            </a:extLst>
          </p:cNvPr>
          <p:cNvSpPr txBox="1"/>
          <p:nvPr/>
        </p:nvSpPr>
        <p:spPr>
          <a:xfrm>
            <a:off x="3375632" y="3189565"/>
            <a:ext cx="1591782"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3.0</a:t>
            </a:r>
          </a:p>
          <a:p>
            <a:pPr algn="ctr"/>
            <a:endParaRPr lang="en-US" sz="3200"/>
          </a:p>
        </p:txBody>
      </p:sp>
      <p:sp>
        <p:nvSpPr>
          <p:cNvPr id="49" name="TextBox 48">
            <a:extLst>
              <a:ext uri="{FF2B5EF4-FFF2-40B4-BE49-F238E27FC236}">
                <a16:creationId xmlns:a16="http://schemas.microsoft.com/office/drawing/2014/main" id="{3FC46874-6960-FA1B-F682-54CBD0ABBD8B}"/>
              </a:ext>
            </a:extLst>
          </p:cNvPr>
          <p:cNvSpPr txBox="1"/>
          <p:nvPr/>
        </p:nvSpPr>
        <p:spPr>
          <a:xfrm>
            <a:off x="501999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4.0</a:t>
            </a:r>
          </a:p>
          <a:p>
            <a:pPr algn="ctr"/>
            <a:endParaRPr lang="en-US" sz="3200"/>
          </a:p>
        </p:txBody>
      </p:sp>
      <p:sp>
        <p:nvSpPr>
          <p:cNvPr id="50" name="TextBox 49">
            <a:extLst>
              <a:ext uri="{FF2B5EF4-FFF2-40B4-BE49-F238E27FC236}">
                <a16:creationId xmlns:a16="http://schemas.microsoft.com/office/drawing/2014/main" id="{C9AD5D4D-D046-0562-1049-53AA68543680}"/>
              </a:ext>
            </a:extLst>
          </p:cNvPr>
          <p:cNvSpPr txBox="1"/>
          <p:nvPr/>
        </p:nvSpPr>
        <p:spPr>
          <a:xfrm>
            <a:off x="1581301" y="1034519"/>
            <a:ext cx="597430" cy="523220"/>
          </a:xfrm>
          <a:prstGeom prst="rect">
            <a:avLst/>
          </a:prstGeom>
          <a:noFill/>
        </p:spPr>
        <p:txBody>
          <a:bodyPr wrap="square">
            <a:spAutoFit/>
          </a:bodyPr>
          <a:lstStyle/>
          <a:p>
            <a:pPr algn="ctr"/>
            <a:r>
              <a:rPr lang="en-US" sz="2800">
                <a:latin typeface="+mj-lt"/>
              </a:rPr>
              <a:t>a</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a:off x="2915762" y="1835018"/>
            <a:ext cx="633317" cy="1314434"/>
            <a:chOff x="2915762" y="1835018"/>
            <a:chExt cx="633317" cy="1314434"/>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3549079" y="1835018"/>
              <a:ext cx="0" cy="1314434"/>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a:stCxn id="51" idx="3"/>
            </p:cNvCxnSpPr>
            <p:nvPr/>
          </p:nvCxnSpPr>
          <p:spPr>
            <a:xfrm>
              <a:off x="2915762" y="1835018"/>
              <a:ext cx="63331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911602" y="1573407"/>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0x00000008</a:t>
            </a:r>
          </a:p>
        </p:txBody>
      </p:sp>
    </p:spTree>
    <p:extLst>
      <p:ext uri="{BB962C8B-B14F-4D97-AF65-F5344CB8AC3E}">
        <p14:creationId xmlns:p14="http://schemas.microsoft.com/office/powerpoint/2010/main" val="23954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9" grpId="0" animBg="1"/>
      <p:bldP spid="50" grpId="0"/>
      <p:bldP spid="5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p:txBody>
      </p:sp>
      <p:sp>
        <p:nvSpPr>
          <p:cNvPr id="3" name="TextBox 2">
            <a:extLst>
              <a:ext uri="{FF2B5EF4-FFF2-40B4-BE49-F238E27FC236}">
                <a16:creationId xmlns:a16="http://schemas.microsoft.com/office/drawing/2014/main" id="{41917117-5225-0A19-74D7-7D3FBEE954CF}"/>
              </a:ext>
            </a:extLst>
          </p:cNvPr>
          <p:cNvSpPr txBox="1"/>
          <p:nvPr/>
        </p:nvSpPr>
        <p:spPr>
          <a:xfrm>
            <a:off x="3686471" y="2117839"/>
            <a:ext cx="1530298"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p:txBody>
      </p:sp>
      <p:grpSp>
        <p:nvGrpSpPr>
          <p:cNvPr id="36" name="Group 35">
            <a:extLst>
              <a:ext uri="{FF2B5EF4-FFF2-40B4-BE49-F238E27FC236}">
                <a16:creationId xmlns:a16="http://schemas.microsoft.com/office/drawing/2014/main" id="{DB3CCCFF-2CC0-F196-0BC5-2B5949987CE1}"/>
              </a:ext>
            </a:extLst>
          </p:cNvPr>
          <p:cNvGrpSpPr/>
          <p:nvPr/>
        </p:nvGrpSpPr>
        <p:grpSpPr>
          <a:xfrm>
            <a:off x="3649821" y="3286040"/>
            <a:ext cx="1566948" cy="1024795"/>
            <a:chOff x="3649821" y="3286040"/>
            <a:chExt cx="1566948" cy="1024795"/>
          </a:xfrm>
        </p:grpSpPr>
        <p:sp>
          <p:nvSpPr>
            <p:cNvPr id="6" name="Rectangle 5">
              <a:extLst>
                <a:ext uri="{FF2B5EF4-FFF2-40B4-BE49-F238E27FC236}">
                  <a16:creationId xmlns:a16="http://schemas.microsoft.com/office/drawing/2014/main" id="{012BD72A-B106-9983-9DAA-C263986E8107}"/>
                </a:ext>
              </a:extLst>
            </p:cNvPr>
            <p:cNvSpPr/>
            <p:nvPr/>
          </p:nvSpPr>
          <p:spPr>
            <a:xfrm>
              <a:off x="3649821"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8" name="TextBox 7">
              <a:extLst>
                <a:ext uri="{FF2B5EF4-FFF2-40B4-BE49-F238E27FC236}">
                  <a16:creationId xmlns:a16="http://schemas.microsoft.com/office/drawing/2014/main" id="{92CF7D9A-49F4-AAAE-326C-E2F22B4925B8}"/>
                </a:ext>
              </a:extLst>
            </p:cNvPr>
            <p:cNvSpPr txBox="1"/>
            <p:nvPr/>
          </p:nvSpPr>
          <p:spPr>
            <a:xfrm>
              <a:off x="3824601" y="3286040"/>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17F8C78C-A812-B308-1D98-1457293673E7}"/>
                </a:ext>
              </a:extLst>
            </p:cNvPr>
            <p:cNvSpPr/>
            <p:nvPr/>
          </p:nvSpPr>
          <p:spPr>
            <a:xfrm>
              <a:off x="4572000" y="3666066"/>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5BEC160B-9040-5016-2239-27B94B55E2B6}"/>
                </a:ext>
              </a:extLst>
            </p:cNvPr>
            <p:cNvSpPr txBox="1"/>
            <p:nvPr/>
          </p:nvSpPr>
          <p:spPr>
            <a:xfrm>
              <a:off x="4684508" y="3286040"/>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grpSp>
    </p:spTree>
    <p:extLst>
      <p:ext uri="{BB962C8B-B14F-4D97-AF65-F5344CB8AC3E}">
        <p14:creationId xmlns:p14="http://schemas.microsoft.com/office/powerpoint/2010/main" val="607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b="1"/>
              <a:t>=</a:t>
            </a:r>
            <a:r>
              <a:rPr lang="en-US"/>
              <a:t> </a:t>
            </a:r>
            <a:r>
              <a:rPr lang="en-US" b="1"/>
              <a:t>assigns</a:t>
            </a:r>
            <a:r>
              <a:rPr lang="en-US"/>
              <a:t> the </a:t>
            </a:r>
            <a:r>
              <a:rPr lang="en-US" b="1"/>
              <a:t>value</a:t>
            </a:r>
            <a:r>
              <a:rPr lang="en-US"/>
              <a:t> on the right-hand side to</a:t>
            </a:r>
            <a:br>
              <a:rPr lang="en-US"/>
            </a:br>
            <a:r>
              <a:rPr lang="en-US"/>
              <a:t>the variable on the left-hand side</a:t>
            </a:r>
          </a:p>
          <a:p>
            <a:endParaRPr lang="en-US"/>
          </a:p>
        </p:txBody>
      </p:sp>
      <p:sp>
        <p:nvSpPr>
          <p:cNvPr id="23" name="TextBox 22">
            <a:extLst>
              <a:ext uri="{FF2B5EF4-FFF2-40B4-BE49-F238E27FC236}">
                <a16:creationId xmlns:a16="http://schemas.microsoft.com/office/drawing/2014/main" id="{74C58C02-DEC1-258A-CA85-B427A7EDDAC8}"/>
              </a:ext>
            </a:extLst>
          </p:cNvPr>
          <p:cNvSpPr txBox="1"/>
          <p:nvPr/>
        </p:nvSpPr>
        <p:spPr>
          <a:xfrm>
            <a:off x="3687161" y="2119913"/>
            <a:ext cx="1530298"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p>
          <a:p>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CB5B5"/>
                </a:solidFill>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32A93209-A5CF-D22D-B9A5-C7B8A7C637DA}"/>
              </a:ext>
            </a:extLst>
          </p:cNvPr>
          <p:cNvSpPr/>
          <p:nvPr/>
        </p:nvSpPr>
        <p:spPr>
          <a:xfrm>
            <a:off x="3649821"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7</a:t>
            </a:r>
          </a:p>
        </p:txBody>
      </p:sp>
      <p:sp>
        <p:nvSpPr>
          <p:cNvPr id="25" name="TextBox 24">
            <a:extLst>
              <a:ext uri="{FF2B5EF4-FFF2-40B4-BE49-F238E27FC236}">
                <a16:creationId xmlns:a16="http://schemas.microsoft.com/office/drawing/2014/main" id="{C43377DC-A922-B036-C388-622AB2CC6F51}"/>
              </a:ext>
            </a:extLst>
          </p:cNvPr>
          <p:cNvSpPr txBox="1"/>
          <p:nvPr/>
        </p:nvSpPr>
        <p:spPr>
          <a:xfrm>
            <a:off x="3824601" y="3286708"/>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sp>
        <p:nvSpPr>
          <p:cNvPr id="27" name="Rectangle 26">
            <a:extLst>
              <a:ext uri="{FF2B5EF4-FFF2-40B4-BE49-F238E27FC236}">
                <a16:creationId xmlns:a16="http://schemas.microsoft.com/office/drawing/2014/main" id="{15D01D3E-627A-1FE9-2331-25D72C54AC4B}"/>
              </a:ext>
            </a:extLst>
          </p:cNvPr>
          <p:cNvSpPr/>
          <p:nvPr/>
        </p:nvSpPr>
        <p:spPr>
          <a:xfrm>
            <a:off x="4572000" y="3666734"/>
            <a:ext cx="644769" cy="644769"/>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0CB5B5"/>
                </a:solidFill>
                <a:latin typeface="Consolas" panose="020B0609020204030204" pitchFamily="49" charset="0"/>
                <a:cs typeface="Consolas" panose="020B0609020204030204" pitchFamily="49" charset="0"/>
              </a:rPr>
              <a:t>3</a:t>
            </a:r>
          </a:p>
        </p:txBody>
      </p:sp>
      <p:sp>
        <p:nvSpPr>
          <p:cNvPr id="30" name="TextBox 29">
            <a:extLst>
              <a:ext uri="{FF2B5EF4-FFF2-40B4-BE49-F238E27FC236}">
                <a16:creationId xmlns:a16="http://schemas.microsoft.com/office/drawing/2014/main" id="{05E17E8A-72E2-A5A2-A05B-9995A53D8D0B}"/>
              </a:ext>
            </a:extLst>
          </p:cNvPr>
          <p:cNvSpPr txBox="1"/>
          <p:nvPr/>
        </p:nvSpPr>
        <p:spPr>
          <a:xfrm>
            <a:off x="4684508" y="3286708"/>
            <a:ext cx="419756"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384941302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a:xfrm>
            <a:off x="457200" y="963338"/>
            <a:ext cx="8229600" cy="667168"/>
          </a:xfrm>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646331"/>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nvGrpSpPr>
          <p:cNvPr id="74" name="Group 73">
            <a:extLst>
              <a:ext uri="{FF2B5EF4-FFF2-40B4-BE49-F238E27FC236}">
                <a16:creationId xmlns:a16="http://schemas.microsoft.com/office/drawing/2014/main" id="{06A1A5F3-B2CB-C853-E1BB-3F7EC0E52D6F}"/>
              </a:ext>
            </a:extLst>
          </p:cNvPr>
          <p:cNvGrpSpPr/>
          <p:nvPr/>
        </p:nvGrpSpPr>
        <p:grpSpPr>
          <a:xfrm>
            <a:off x="1806198" y="4123166"/>
            <a:ext cx="3940922" cy="451111"/>
            <a:chOff x="1806198" y="4123166"/>
            <a:chExt cx="3940922" cy="451111"/>
          </a:xfrm>
        </p:grpSpPr>
        <p:cxnSp>
          <p:nvCxnSpPr>
            <p:cNvPr id="48" name="Straight Arrow Connector 47">
              <a:extLst>
                <a:ext uri="{FF2B5EF4-FFF2-40B4-BE49-F238E27FC236}">
                  <a16:creationId xmlns:a16="http://schemas.microsoft.com/office/drawing/2014/main" id="{4A17C3CF-F90E-0864-C412-5F9534373C99}"/>
                </a:ext>
              </a:extLst>
            </p:cNvPr>
            <p:cNvCxnSpPr>
              <a:cxnSpLocks/>
              <a:stCxn id="24" idx="2"/>
            </p:cNvCxnSpPr>
            <p:nvPr/>
          </p:nvCxnSpPr>
          <p:spPr>
            <a:xfrm>
              <a:off x="1806198" y="4346170"/>
              <a:ext cx="0" cy="228107"/>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1646A51D-E3AD-5EBA-D8E3-D028BB9089E8}"/>
                </a:ext>
              </a:extLst>
            </p:cNvPr>
            <p:cNvCxnSpPr>
              <a:cxnSpLocks/>
            </p:cNvCxnSpPr>
            <p:nvPr/>
          </p:nvCxnSpPr>
          <p:spPr>
            <a:xfrm>
              <a:off x="1806198" y="4574277"/>
              <a:ext cx="3274153" cy="0"/>
            </a:xfrm>
            <a:prstGeom prst="straightConnector1">
              <a:avLst/>
            </a:prstGeom>
            <a:ln w="25400" cap="rnd">
              <a:solidFill>
                <a:schemeClr val="accent3">
                  <a:lumMod val="50000"/>
                </a:schemeClr>
              </a:solidFill>
              <a:tailEnd type="none" w="sm" len="lg"/>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EC8FA087-A107-C253-B8D2-43145ABF1A55}"/>
                </a:ext>
              </a:extLst>
            </p:cNvPr>
            <p:cNvCxnSpPr>
              <a:cxnSpLocks/>
              <a:endCxn id="34" idx="1"/>
            </p:cNvCxnSpPr>
            <p:nvPr/>
          </p:nvCxnSpPr>
          <p:spPr>
            <a:xfrm flipV="1">
              <a:off x="5080351" y="4123166"/>
              <a:ext cx="666769" cy="451111"/>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grp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368677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 grpId="0"/>
      <p:bldP spid="34" grpId="0" animBg="1"/>
      <p:bldP spid="24" grpId="0" animBg="1"/>
      <p:bldP spid="2" grpId="0" animBg="1"/>
      <p:bldP spid="77"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references (2/2)</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noAutofit/>
          </a:bodyPr>
          <a:lstStyle/>
          <a:p>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object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 it created</a:t>
            </a:r>
          </a:p>
          <a:p>
            <a:pPr lvl="1"/>
            <a:r>
              <a:rPr lang="en-US"/>
              <a:t>a </a:t>
            </a:r>
            <a:r>
              <a:rPr lang="en-US" b="1"/>
              <a:t>reference</a:t>
            </a:r>
            <a:r>
              <a:rPr lang="en-US"/>
              <a:t> is an object's location in memory</a:t>
            </a:r>
          </a:p>
          <a:p>
            <a:pPr lvl="2"/>
            <a:r>
              <a:rPr lang="en-US"/>
              <a:t>this reference is a </a:t>
            </a:r>
            <a:r>
              <a:rPr lang="en-US" b="1"/>
              <a:t>number </a:t>
            </a:r>
            <a:r>
              <a:rPr lang="en-US"/>
              <a:t>(it acts like an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a:t>
            </a:r>
            <a:r>
              <a:rPr lang="en-US"/>
              <a:t>!</a:t>
            </a:r>
            <a:endParaRPr lang="en-US" b="1">
              <a:cs typeface="Consolas" panose="020B0609020204030204" pitchFamily="49" charset="0"/>
            </a:endParaRPr>
          </a:p>
        </p:txBody>
      </p:sp>
      <p:sp>
        <p:nvSpPr>
          <p:cNvPr id="23" name="TextBox 22">
            <a:extLst>
              <a:ext uri="{FF2B5EF4-FFF2-40B4-BE49-F238E27FC236}">
                <a16:creationId xmlns:a16="http://schemas.microsoft.com/office/drawing/2014/main" id="{74C58C02-DEC1-258A-CA85-B427A7EDDAC8}"/>
              </a:ext>
            </a:extLst>
          </p:cNvPr>
          <p:cNvSpPr txBox="1"/>
          <p:nvPr/>
        </p:nvSpPr>
        <p:spPr>
          <a:xfrm>
            <a:off x="3102851" y="2289996"/>
            <a:ext cx="2497265" cy="923330"/>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a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Foo();</a:t>
            </a:r>
          </a:p>
          <a:p>
            <a:r>
              <a:rPr lang="en-US">
                <a:solidFill>
                  <a:srgbClr val="0000FF"/>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 b = a;</a:t>
            </a:r>
          </a:p>
          <a:p>
            <a:r>
              <a:rPr lang="en-US">
                <a:latin typeface="Consolas" panose="020B0609020204030204" pitchFamily="49" charset="0"/>
                <a:cs typeface="Consolas" panose="020B0609020204030204" pitchFamily="49" charset="0"/>
              </a:rPr>
              <a:t>a =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C43377DC-A922-B036-C388-622AB2CC6F51}"/>
              </a:ext>
            </a:extLst>
          </p:cNvPr>
          <p:cNvSpPr txBox="1"/>
          <p:nvPr/>
        </p:nvSpPr>
        <p:spPr>
          <a:xfrm>
            <a:off x="1658593"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a</a:t>
            </a:r>
          </a:p>
        </p:txBody>
      </p:sp>
      <p:cxnSp>
        <p:nvCxnSpPr>
          <p:cNvPr id="31" name="Straight Connector 30">
            <a:extLst>
              <a:ext uri="{FF2B5EF4-FFF2-40B4-BE49-F238E27FC236}">
                <a16:creationId xmlns:a16="http://schemas.microsoft.com/office/drawing/2014/main" id="{64E1CD72-7FC4-49B9-F57E-BA60F219DAE5}"/>
              </a:ext>
            </a:extLst>
          </p:cNvPr>
          <p:cNvCxnSpPr>
            <a:cxnSpLocks/>
          </p:cNvCxnSpPr>
          <p:nvPr/>
        </p:nvCxnSpPr>
        <p:spPr>
          <a:xfrm>
            <a:off x="4351484" y="3445510"/>
            <a:ext cx="0" cy="135687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681FB-5250-B44F-E8D0-DED6CD26136B}"/>
              </a:ext>
            </a:extLst>
          </p:cNvPr>
          <p:cNvSpPr txBox="1"/>
          <p:nvPr/>
        </p:nvSpPr>
        <p:spPr>
          <a:xfrm>
            <a:off x="3327406" y="3516565"/>
            <a:ext cx="295212" cy="369332"/>
          </a:xfrm>
          <a:prstGeom prst="rect">
            <a:avLst/>
          </a:prstGeom>
          <a:noFill/>
        </p:spPr>
        <p:txBody>
          <a:bodyPr wrap="square">
            <a:spAutoFit/>
          </a:bodyPr>
          <a:lstStyle/>
          <a:p>
            <a:pPr algn="ctr"/>
            <a:r>
              <a:rPr lang="en-US">
                <a:latin typeface="Consolas" panose="020B0609020204030204" pitchFamily="49" charset="0"/>
                <a:cs typeface="Consolas" panose="020B0609020204030204" pitchFamily="49" charset="0"/>
              </a:rPr>
              <a:t>b</a:t>
            </a:r>
          </a:p>
        </p:txBody>
      </p:sp>
      <p:pic>
        <p:nvPicPr>
          <p:cNvPr id="10" name="Picture 2" descr="The Matrix Nearly Had a Very Different Neo">
            <a:extLst>
              <a:ext uri="{FF2B5EF4-FFF2-40B4-BE49-F238E27FC236}">
                <a16:creationId xmlns:a16="http://schemas.microsoft.com/office/drawing/2014/main" id="{B76FF2DD-9F26-4A8D-C235-47F1818CC12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515657" y="3473997"/>
            <a:ext cx="2462926" cy="123146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A5DFEF-BEA8-0A7C-895D-EED5B45A755E}"/>
              </a:ext>
            </a:extLst>
          </p:cNvPr>
          <p:cNvSpPr/>
          <p:nvPr/>
        </p:nvSpPr>
        <p:spPr>
          <a:xfrm>
            <a:off x="5747120" y="4000368"/>
            <a:ext cx="728866" cy="245595"/>
          </a:xfrm>
          <a:prstGeom prst="rect">
            <a:avLst/>
          </a:prstGeom>
          <a:solidFill>
            <a:schemeClr val="accent4"/>
          </a:solidFill>
          <a:ln w="190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cxnSp>
        <p:nvCxnSpPr>
          <p:cNvPr id="47" name="Straight Arrow Connector 46">
            <a:extLst>
              <a:ext uri="{FF2B5EF4-FFF2-40B4-BE49-F238E27FC236}">
                <a16:creationId xmlns:a16="http://schemas.microsoft.com/office/drawing/2014/main" id="{CB7A7C2B-76C3-B0BD-EA59-630E1F77DB63}"/>
              </a:ext>
            </a:extLst>
          </p:cNvPr>
          <p:cNvCxnSpPr>
            <a:cxnSpLocks/>
            <a:stCxn id="2" idx="3"/>
          </p:cNvCxnSpPr>
          <p:nvPr/>
        </p:nvCxnSpPr>
        <p:spPr>
          <a:xfrm>
            <a:off x="4187312" y="4123166"/>
            <a:ext cx="1559808" cy="0"/>
          </a:xfrm>
          <a:prstGeom prst="straightConnector1">
            <a:avLst/>
          </a:prstGeom>
          <a:ln w="25400" cap="rnd">
            <a:solidFill>
              <a:schemeClr val="accent3">
                <a:lumMod val="50000"/>
              </a:schemeClr>
            </a:solidFill>
            <a:tailEnd type="triangle" w="sm" len="lg"/>
          </a:ln>
        </p:spPr>
        <p:style>
          <a:lnRef idx="1">
            <a:schemeClr val="accent6"/>
          </a:lnRef>
          <a:fillRef idx="0">
            <a:schemeClr val="accent6"/>
          </a:fillRef>
          <a:effectRef idx="0">
            <a:schemeClr val="accent6"/>
          </a:effectRef>
          <a:fontRef idx="minor">
            <a:schemeClr val="tx1"/>
          </a:fontRef>
        </p:style>
      </p:cxnSp>
      <p:sp>
        <p:nvSpPr>
          <p:cNvPr id="24" name="Rectangle 23">
            <a:extLst>
              <a:ext uri="{FF2B5EF4-FFF2-40B4-BE49-F238E27FC236}">
                <a16:creationId xmlns:a16="http://schemas.microsoft.com/office/drawing/2014/main" id="{32A93209-A5CF-D22D-B9A5-C7B8A7C637DA}"/>
              </a:ext>
            </a:extLst>
          </p:cNvPr>
          <p:cNvSpPr/>
          <p:nvPr/>
        </p:nvSpPr>
        <p:spPr>
          <a:xfrm>
            <a:off x="1093897"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null</a:t>
            </a:r>
          </a:p>
        </p:txBody>
      </p:sp>
      <p:sp>
        <p:nvSpPr>
          <p:cNvPr id="2" name="Rectangle 1">
            <a:extLst>
              <a:ext uri="{FF2B5EF4-FFF2-40B4-BE49-F238E27FC236}">
                <a16:creationId xmlns:a16="http://schemas.microsoft.com/office/drawing/2014/main" id="{066554B2-1BB9-0CB0-43A4-721BE0B47253}"/>
              </a:ext>
            </a:extLst>
          </p:cNvPr>
          <p:cNvSpPr/>
          <p:nvPr/>
        </p:nvSpPr>
        <p:spPr>
          <a:xfrm>
            <a:off x="2762710" y="3900162"/>
            <a:ext cx="1424602" cy="446008"/>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0x7aae6227</a:t>
            </a:r>
          </a:p>
        </p:txBody>
      </p:sp>
      <p:sp>
        <p:nvSpPr>
          <p:cNvPr id="77" name="TextBox 76">
            <a:extLst>
              <a:ext uri="{FF2B5EF4-FFF2-40B4-BE49-F238E27FC236}">
                <a16:creationId xmlns:a16="http://schemas.microsoft.com/office/drawing/2014/main" id="{06BC35F4-DDD8-FAC6-0CD3-935756754FCE}"/>
              </a:ext>
            </a:extLst>
          </p:cNvPr>
          <p:cNvSpPr txBox="1"/>
          <p:nvPr/>
        </p:nvSpPr>
        <p:spPr>
          <a:xfrm rot="16200000">
            <a:off x="5232770" y="3691458"/>
            <a:ext cx="1110880" cy="138499"/>
          </a:xfrm>
          <a:prstGeom prst="rect">
            <a:avLst/>
          </a:prstGeom>
          <a:noFill/>
        </p:spPr>
        <p:txBody>
          <a:bodyPr wrap="square">
            <a:spAutoFit/>
          </a:bodyPr>
          <a:lstStyle/>
          <a:p>
            <a:r>
              <a:rPr lang="en-US" sz="300">
                <a:solidFill>
                  <a:schemeClr val="accent4">
                    <a:lumMod val="75000"/>
                  </a:schemeClr>
                </a:solidFill>
                <a:latin typeface="Consolas" panose="020B0609020204030204" pitchFamily="49" charset="0"/>
                <a:cs typeface="Consolas" panose="020B0609020204030204" pitchFamily="49" charset="0"/>
              </a:rPr>
              <a:t>0x7aae6227</a:t>
            </a:r>
            <a:endParaRPr lang="en-US" sz="1050"/>
          </a:p>
        </p:txBody>
      </p:sp>
      <p:grpSp>
        <p:nvGrpSpPr>
          <p:cNvPr id="18" name="Group 17">
            <a:extLst>
              <a:ext uri="{FF2B5EF4-FFF2-40B4-BE49-F238E27FC236}">
                <a16:creationId xmlns:a16="http://schemas.microsoft.com/office/drawing/2014/main" id="{E427CDAA-B0E4-4968-392F-63935215D32E}"/>
              </a:ext>
            </a:extLst>
          </p:cNvPr>
          <p:cNvGrpSpPr/>
          <p:nvPr/>
        </p:nvGrpSpPr>
        <p:grpSpPr>
          <a:xfrm>
            <a:off x="6475986" y="254916"/>
            <a:ext cx="2325879" cy="1780713"/>
            <a:chOff x="6475986" y="254916"/>
            <a:chExt cx="2325879" cy="1780713"/>
          </a:xfrm>
        </p:grpSpPr>
        <p:cxnSp>
          <p:nvCxnSpPr>
            <p:cNvPr id="17" name="Straight Connector 16">
              <a:extLst>
                <a:ext uri="{FF2B5EF4-FFF2-40B4-BE49-F238E27FC236}">
                  <a16:creationId xmlns:a16="http://schemas.microsoft.com/office/drawing/2014/main" id="{FF4C9F47-5113-B2EC-3B6C-55041FDBBF77}"/>
                </a:ext>
              </a:extLst>
            </p:cNvPr>
            <p:cNvCxnSpPr>
              <a:cxnSpLocks/>
              <a:endCxn id="14" idx="1"/>
            </p:cNvCxnSpPr>
            <p:nvPr/>
          </p:nvCxnSpPr>
          <p:spPr>
            <a:xfrm flipV="1">
              <a:off x="6475986" y="1020087"/>
              <a:ext cx="567445" cy="1015542"/>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grpSp>
          <p:nvGrpSpPr>
            <p:cNvPr id="15" name="Group 14">
              <a:extLst>
                <a:ext uri="{FF2B5EF4-FFF2-40B4-BE49-F238E27FC236}">
                  <a16:creationId xmlns:a16="http://schemas.microsoft.com/office/drawing/2014/main" id="{93F0BE4B-C0CD-EFBB-5DF5-3823ABC9D901}"/>
                </a:ext>
              </a:extLst>
            </p:cNvPr>
            <p:cNvGrpSpPr/>
            <p:nvPr/>
          </p:nvGrpSpPr>
          <p:grpSpPr>
            <a:xfrm>
              <a:off x="7043431" y="254916"/>
              <a:ext cx="1758434" cy="1530341"/>
              <a:chOff x="6847635" y="1250763"/>
              <a:chExt cx="1758434" cy="1530341"/>
            </a:xfrm>
          </p:grpSpPr>
          <p:sp>
            <p:nvSpPr>
              <p:cNvPr id="14" name="Rectangle 13">
                <a:extLst>
                  <a:ext uri="{FF2B5EF4-FFF2-40B4-BE49-F238E27FC236}">
                    <a16:creationId xmlns:a16="http://schemas.microsoft.com/office/drawing/2014/main" id="{5A60D650-3A23-151F-112A-67DC26C8E748}"/>
                  </a:ext>
                </a:extLst>
              </p:cNvPr>
              <p:cNvSpPr/>
              <p:nvPr/>
            </p:nvSpPr>
            <p:spPr>
              <a:xfrm>
                <a:off x="6847635" y="1250763"/>
                <a:ext cx="1758434" cy="1530341"/>
              </a:xfrm>
              <a:prstGeom prst="rect">
                <a:avLst/>
              </a:prstGeom>
              <a:solidFill>
                <a:schemeClr val="bg1">
                  <a:lumMod val="9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5D0E5185-F416-876D-B71C-24B890693B60}"/>
                  </a:ext>
                </a:extLst>
              </p:cNvPr>
              <p:cNvSpPr txBox="1"/>
              <p:nvPr/>
            </p:nvSpPr>
            <p:spPr>
              <a:xfrm>
                <a:off x="7089640" y="1376016"/>
                <a:ext cx="1274425" cy="523220"/>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a = </a:t>
                </a:r>
                <a:r>
                  <a:rPr lang="en-US" sz="1400">
                    <a:solidFill>
                      <a:srgbClr val="0CB5B5"/>
                    </a:solidFill>
                    <a:latin typeface="Consolas" panose="020B0609020204030204" pitchFamily="49" charset="0"/>
                    <a:cs typeface="Consolas" panose="020B0609020204030204" pitchFamily="49" charset="0"/>
                  </a:rPr>
                  <a:t>3</a:t>
                </a:r>
                <a:r>
                  <a:rPr lang="en-US" sz="1400">
                    <a:latin typeface="Consolas" panose="020B0609020204030204" pitchFamily="49" charset="0"/>
                    <a:cs typeface="Consolas" panose="020B0609020204030204" pitchFamily="49" charset="0"/>
                  </a:rPr>
                  <a:t>;</a:t>
                </a:r>
              </a:p>
              <a:p>
                <a:r>
                  <a:rPr lang="en-US" sz="1400">
                    <a:solidFill>
                      <a:srgbClr val="0000FF"/>
                    </a:solidFill>
                    <a:latin typeface="Consolas" panose="020B0609020204030204" pitchFamily="49" charset="0"/>
                    <a:cs typeface="Consolas" panose="020B0609020204030204" pitchFamily="49" charset="0"/>
                  </a:rPr>
                  <a:t>int</a:t>
                </a:r>
                <a:r>
                  <a:rPr lang="en-US" sz="1400">
                    <a:latin typeface="Consolas" panose="020B0609020204030204" pitchFamily="49" charset="0"/>
                    <a:cs typeface="Consolas" panose="020B0609020204030204" pitchFamily="49" charset="0"/>
                  </a:rPr>
                  <a:t> b = a;</a:t>
                </a:r>
              </a:p>
            </p:txBody>
          </p:sp>
          <p:grpSp>
            <p:nvGrpSpPr>
              <p:cNvPr id="6" name="Group 5">
                <a:extLst>
                  <a:ext uri="{FF2B5EF4-FFF2-40B4-BE49-F238E27FC236}">
                    <a16:creationId xmlns:a16="http://schemas.microsoft.com/office/drawing/2014/main" id="{D8BDAB9E-2AAC-BAC0-B379-7134EB93CB3F}"/>
                  </a:ext>
                </a:extLst>
              </p:cNvPr>
              <p:cNvGrpSpPr/>
              <p:nvPr/>
            </p:nvGrpSpPr>
            <p:grpSpPr>
              <a:xfrm>
                <a:off x="7176728" y="1929617"/>
                <a:ext cx="1100250" cy="705462"/>
                <a:chOff x="3916927" y="3286040"/>
                <a:chExt cx="1100250" cy="705462"/>
              </a:xfrm>
            </p:grpSpPr>
            <p:sp>
              <p:nvSpPr>
                <p:cNvPr id="8" name="Rectangle 7">
                  <a:extLst>
                    <a:ext uri="{FF2B5EF4-FFF2-40B4-BE49-F238E27FC236}">
                      <a16:creationId xmlns:a16="http://schemas.microsoft.com/office/drawing/2014/main" id="{79D6B3DC-68AC-B089-D284-47C358D4FD10}"/>
                    </a:ext>
                  </a:extLst>
                </p:cNvPr>
                <p:cNvSpPr/>
                <p:nvPr/>
              </p:nvSpPr>
              <p:spPr>
                <a:xfrm>
                  <a:off x="391692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9" name="TextBox 8">
                  <a:extLst>
                    <a:ext uri="{FF2B5EF4-FFF2-40B4-BE49-F238E27FC236}">
                      <a16:creationId xmlns:a16="http://schemas.microsoft.com/office/drawing/2014/main" id="{87B07C8A-947A-D149-2A8B-7FF6D99B381E}"/>
                    </a:ext>
                  </a:extLst>
                </p:cNvPr>
                <p:cNvSpPr txBox="1"/>
                <p:nvPr/>
              </p:nvSpPr>
              <p:spPr>
                <a:xfrm>
                  <a:off x="3979202" y="3286040"/>
                  <a:ext cx="295212"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a</a:t>
                  </a:r>
                </a:p>
              </p:txBody>
            </p:sp>
            <p:sp>
              <p:nvSpPr>
                <p:cNvPr id="11" name="Rectangle 10">
                  <a:extLst>
                    <a:ext uri="{FF2B5EF4-FFF2-40B4-BE49-F238E27FC236}">
                      <a16:creationId xmlns:a16="http://schemas.microsoft.com/office/drawing/2014/main" id="{74E4D1D9-0CE7-CD51-6983-2A838274F7F5}"/>
                    </a:ext>
                  </a:extLst>
                </p:cNvPr>
                <p:cNvSpPr/>
                <p:nvPr/>
              </p:nvSpPr>
              <p:spPr>
                <a:xfrm>
                  <a:off x="4597417" y="3571742"/>
                  <a:ext cx="419760" cy="419760"/>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CB5B5"/>
                      </a:solidFill>
                      <a:latin typeface="Consolas" panose="020B0609020204030204" pitchFamily="49" charset="0"/>
                      <a:cs typeface="Consolas" panose="020B0609020204030204" pitchFamily="49" charset="0"/>
                    </a:rPr>
                    <a:t>3</a:t>
                  </a:r>
                </a:p>
              </p:txBody>
            </p:sp>
            <p:sp>
              <p:nvSpPr>
                <p:cNvPr id="12" name="TextBox 11">
                  <a:extLst>
                    <a:ext uri="{FF2B5EF4-FFF2-40B4-BE49-F238E27FC236}">
                      <a16:creationId xmlns:a16="http://schemas.microsoft.com/office/drawing/2014/main" id="{8A780576-8284-5382-CA24-BC094EA2560F}"/>
                    </a:ext>
                  </a:extLst>
                </p:cNvPr>
                <p:cNvSpPr txBox="1"/>
                <p:nvPr/>
              </p:nvSpPr>
              <p:spPr>
                <a:xfrm>
                  <a:off x="4597420" y="3286040"/>
                  <a:ext cx="419756" cy="307777"/>
                </a:xfrm>
                <a:prstGeom prst="rect">
                  <a:avLst/>
                </a:prstGeom>
                <a:noFill/>
              </p:spPr>
              <p:txBody>
                <a:bodyPr wrap="square">
                  <a:spAutoFit/>
                </a:bodyPr>
                <a:lstStyle/>
                <a:p>
                  <a:pPr algn="ctr"/>
                  <a:r>
                    <a:rPr lang="en-US" sz="1400">
                      <a:latin typeface="Consolas" panose="020B0609020204030204" pitchFamily="49" charset="0"/>
                      <a:cs typeface="Consolas" panose="020B0609020204030204" pitchFamily="49" charset="0"/>
                    </a:rPr>
                    <a:t>b</a:t>
                  </a:r>
                </a:p>
              </p:txBody>
            </p:sp>
          </p:grpSp>
        </p:grpSp>
      </p:grpSp>
    </p:spTree>
    <p:extLst>
      <p:ext uri="{BB962C8B-B14F-4D97-AF65-F5344CB8AC3E}">
        <p14:creationId xmlns:p14="http://schemas.microsoft.com/office/powerpoint/2010/main" val="202114836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1863-F6C6-F619-BC2C-C6A59F9B4F36}"/>
              </a:ext>
            </a:extLst>
          </p:cNvPr>
          <p:cNvSpPr>
            <a:spLocks noGrp="1"/>
          </p:cNvSpPr>
          <p:nvPr>
            <p:ph type="title"/>
          </p:nvPr>
        </p:nvSpPr>
        <p:spPr/>
        <p:txBody>
          <a:bodyPr/>
          <a:lstStyle/>
          <a:p>
            <a:r>
              <a:rPr lang="en-US"/>
              <a:t>references (3/2)</a:t>
            </a:r>
          </a:p>
        </p:txBody>
      </p:sp>
      <p:sp>
        <p:nvSpPr>
          <p:cNvPr id="3" name="Content Placeholder 2">
            <a:extLst>
              <a:ext uri="{FF2B5EF4-FFF2-40B4-BE49-F238E27FC236}">
                <a16:creationId xmlns:a16="http://schemas.microsoft.com/office/drawing/2014/main" id="{EABFEC80-85B7-1713-F676-C666FE794E10}"/>
              </a:ext>
            </a:extLst>
          </p:cNvPr>
          <p:cNvSpPr>
            <a:spLocks noGrp="1"/>
          </p:cNvSpPr>
          <p:nvPr>
            <p:ph sz="quarter" idx="10"/>
          </p:nvPr>
        </p:nvSpPr>
        <p:spPr/>
        <p:txBody>
          <a:bodyPr/>
          <a:lstStyle/>
          <a:p>
            <a:r>
              <a:rPr lang="en-US" err="1"/>
              <a:t>i</a:t>
            </a:r>
            <a:r>
              <a:rPr lang="en-US"/>
              <a:t> told a small lie last time we talked</a:t>
            </a:r>
          </a:p>
          <a:p>
            <a:pPr lvl="1"/>
            <a:r>
              <a:rPr lang="en-US" err="1">
                <a:latin typeface="+mj-lt"/>
              </a:rPr>
              <a:t>System.out.println</a:t>
            </a:r>
            <a:r>
              <a:rPr lang="en-US">
                <a:latin typeface="+mj-lt"/>
              </a:rPr>
              <a:t>(array);</a:t>
            </a:r>
            <a:r>
              <a:rPr lang="en-US"/>
              <a:t> does NOT actually print </a:t>
            </a:r>
            <a:r>
              <a:rPr lang="en-US">
                <a:latin typeface="+mj-lt"/>
              </a:rPr>
              <a:t>array</a:t>
            </a:r>
            <a:r>
              <a:rPr lang="en-US"/>
              <a:t>'s memory address</a:t>
            </a:r>
          </a:p>
          <a:p>
            <a:pPr lvl="2"/>
            <a:r>
              <a:rPr lang="en-US"/>
              <a:t>rather, it prints a number called </a:t>
            </a:r>
            <a:r>
              <a:rPr lang="en-US">
                <a:latin typeface="+mj-lt"/>
              </a:rPr>
              <a:t>array</a:t>
            </a:r>
            <a:r>
              <a:rPr lang="en-US"/>
              <a:t>'s "hash code"</a:t>
            </a:r>
          </a:p>
          <a:p>
            <a:pPr lvl="3"/>
            <a:r>
              <a:rPr lang="en-US"/>
              <a:t>(the hash code is typically calculated </a:t>
            </a:r>
            <a:r>
              <a:rPr lang="en-US" i="1"/>
              <a:t>using the memory address</a:t>
            </a:r>
            <a:r>
              <a:rPr lang="en-US"/>
              <a:t>)</a:t>
            </a:r>
          </a:p>
          <a:p>
            <a:pPr lvl="4"/>
            <a:r>
              <a:rPr lang="en-US"/>
              <a:t>🤷</a:t>
            </a:r>
          </a:p>
          <a:p>
            <a:pPr lvl="2"/>
            <a:endParaRPr lang="en-US"/>
          </a:p>
          <a:p>
            <a:pPr lvl="1"/>
            <a:r>
              <a:rPr lang="en-US"/>
              <a:t>the important point is that a </a:t>
            </a:r>
            <a:r>
              <a:rPr lang="en-US" b="1"/>
              <a:t>reference</a:t>
            </a:r>
            <a:r>
              <a:rPr lang="en-US"/>
              <a:t> is a </a:t>
            </a:r>
            <a:r>
              <a:rPr lang="en-US" b="1"/>
              <a:t>memory address</a:t>
            </a:r>
            <a:endParaRPr lang="en-US"/>
          </a:p>
          <a:p>
            <a:pPr lvl="2"/>
            <a:r>
              <a:rPr lang="en-US"/>
              <a:t>and a </a:t>
            </a:r>
            <a:r>
              <a:rPr lang="en-US" b="1"/>
              <a:t>memory address </a:t>
            </a:r>
            <a:r>
              <a:rPr lang="en-US"/>
              <a:t>is an </a:t>
            </a:r>
            <a:r>
              <a:rPr lang="en-US" b="1"/>
              <a:t>integer</a:t>
            </a:r>
            <a:r>
              <a:rPr lang="en-US"/>
              <a:t> (often written in hex) 🙂👍</a:t>
            </a:r>
          </a:p>
          <a:p>
            <a:pPr lvl="2"/>
            <a:endParaRPr lang="en-US"/>
          </a:p>
        </p:txBody>
      </p:sp>
    </p:spTree>
    <p:extLst>
      <p:ext uri="{BB962C8B-B14F-4D97-AF65-F5344CB8AC3E}">
        <p14:creationId xmlns:p14="http://schemas.microsoft.com/office/powerpoint/2010/main" val="89652408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static</a:t>
            </a:r>
          </a:p>
        </p:txBody>
      </p:sp>
    </p:spTree>
    <p:extLst>
      <p:ext uri="{BB962C8B-B14F-4D97-AF65-F5344CB8AC3E}">
        <p14:creationId xmlns:p14="http://schemas.microsoft.com/office/powerpoint/2010/main" val="12469338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219275890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48838"/>
            <a:ext cx="8229600" cy="3028521"/>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Vector3</a:t>
            </a:r>
            <a:r>
              <a:rPr lang="en-US">
                <a:latin typeface="+mj-lt"/>
                <a:cs typeface="Consolas" panose="020B0609020204030204" pitchFamily="49" charset="0"/>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x;</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double</a:t>
            </a:r>
            <a:r>
              <a:rPr lang="en-US">
                <a:latin typeface="+mj-lt"/>
                <a:cs typeface="Consolas" panose="020B0609020204030204" pitchFamily="49" charset="0"/>
              </a:rPr>
              <a:t> y;</a:t>
            </a:r>
          </a:p>
          <a:p>
            <a:pPr defTabSz="342886">
              <a:spcBef>
                <a:spcPct val="20000"/>
              </a:spcBef>
              <a:buClr>
                <a:srgbClr val="FFFFFF">
                  <a:lumMod val="65000"/>
                </a:srgbClr>
              </a:buClr>
            </a:pPr>
            <a:r>
              <a:rPr lang="en-US">
                <a:solidFill>
                  <a:srgbClr val="000000"/>
                </a:solidFill>
                <a:latin typeface="Consolas"/>
                <a:cs typeface="Consolas" panose="020B0609020204030204" pitchFamily="49" charset="0"/>
              </a:rPr>
              <a:t>    </a:t>
            </a:r>
            <a:r>
              <a:rPr lang="en-US">
                <a:solidFill>
                  <a:srgbClr val="0000FF"/>
                </a:solidFill>
                <a:latin typeface="Consolas"/>
                <a:cs typeface="Consolas" panose="020B0609020204030204" pitchFamily="49" charset="0"/>
              </a:rPr>
              <a:t>double</a:t>
            </a:r>
            <a:r>
              <a:rPr lang="en-US">
                <a:solidFill>
                  <a:srgbClr val="000000"/>
                </a:solidFill>
                <a:latin typeface="Consolas"/>
                <a:cs typeface="Consolas" panose="020B0609020204030204" pitchFamily="49" charset="0"/>
              </a:rPr>
              <a:t> z;</a:t>
            </a:r>
            <a:endParaRPr lang="en-US">
              <a:latin typeface="+mj-lt"/>
              <a:cs typeface="Consolas" panose="020B0609020204030204" pitchFamily="49" charset="0"/>
            </a:endParaRP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Vector3</a:t>
            </a:r>
            <a:r>
              <a:rPr lang="en-US">
                <a:latin typeface="+mj-lt"/>
              </a:rPr>
              <a:t> red = </a:t>
            </a:r>
            <a:r>
              <a:rPr lang="en-US">
                <a:solidFill>
                  <a:srgbClr val="0000FF"/>
                </a:solidFill>
                <a:latin typeface="+mj-lt"/>
              </a:rPr>
              <a:t>new</a:t>
            </a:r>
            <a:r>
              <a:rPr lang="en-US">
                <a:latin typeface="+mj-lt"/>
              </a:rPr>
              <a:t> </a:t>
            </a:r>
            <a:r>
              <a:rPr lang="en-US">
                <a:solidFill>
                  <a:srgbClr val="000080"/>
                </a:solidFill>
                <a:latin typeface="+mj-lt"/>
              </a:rPr>
              <a:t>Vector3</a:t>
            </a:r>
            <a:r>
              <a:rPr lang="en-US">
                <a:latin typeface="+mj-lt"/>
              </a:rPr>
              <a:t>(</a:t>
            </a:r>
            <a:r>
              <a:rPr lang="en-US">
                <a:solidFill>
                  <a:srgbClr val="0CB5B5"/>
                </a:solidFill>
                <a:latin typeface="+mj-lt"/>
              </a:rPr>
              <a:t>1</a:t>
            </a:r>
            <a:r>
              <a:rPr lang="en-US">
                <a:latin typeface="+mj-lt"/>
              </a:rPr>
              <a:t>.</a:t>
            </a:r>
            <a:r>
              <a:rPr lang="en-US">
                <a:solidFill>
                  <a:srgbClr val="0CB5B5"/>
                </a:solidFill>
                <a:latin typeface="+mj-lt"/>
              </a:rPr>
              <a:t>0</a:t>
            </a:r>
            <a:r>
              <a:rPr lang="en-US">
                <a:latin typeface="+mj-lt"/>
              </a:rPr>
              <a:t>,</a:t>
            </a:r>
            <a:r>
              <a:rPr lang="en-US">
                <a:solidFill>
                  <a:srgbClr val="0CB5B5"/>
                </a:solidFill>
                <a:latin typeface="+mj-lt"/>
              </a:rPr>
              <a:t> 0</a:t>
            </a:r>
            <a:r>
              <a:rPr lang="en-US">
                <a:latin typeface="+mj-lt"/>
              </a:rPr>
              <a:t>.</a:t>
            </a:r>
            <a:r>
              <a:rPr lang="en-US">
                <a:solidFill>
                  <a:srgbClr val="0CB5B5"/>
                </a:solidFill>
                <a:latin typeface="+mj-lt"/>
              </a:rPr>
              <a:t>0</a:t>
            </a:r>
            <a:r>
              <a:rPr lang="en-US">
                <a:solidFill>
                  <a:srgbClr val="000000"/>
                </a:solidFill>
                <a:latin typeface="Consolas"/>
              </a:rPr>
              <a:t>,</a:t>
            </a:r>
            <a:r>
              <a:rPr lang="en-US">
                <a:solidFill>
                  <a:srgbClr val="0CB5B5"/>
                </a:solidFill>
                <a:latin typeface="+mj-lt"/>
              </a:rPr>
              <a:t> 0</a:t>
            </a:r>
            <a:r>
              <a:rPr lang="en-US">
                <a:latin typeface="+mj-lt"/>
              </a:rPr>
              <a:t>.</a:t>
            </a:r>
            <a:r>
              <a:rPr lang="en-US">
                <a:solidFill>
                  <a:srgbClr val="0CB5B5"/>
                </a:solidFill>
                <a:latin typeface="+mj-lt"/>
              </a:rPr>
              <a:t>0</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drawLine</a:t>
            </a:r>
            <a:r>
              <a:rPr lang="en-US">
                <a:solidFill>
                  <a:srgbClr val="007B00"/>
                </a:solidFill>
                <a:latin typeface="+mj-lt"/>
                <a:ea typeface="Segoe UI Emoji" panose="020B0502040204020203" pitchFamily="34" charset="0"/>
                <a:cs typeface="Consolas" panose="020B0609020204030204" pitchFamily="49" charset="0"/>
              </a:rPr>
              <a:t>(a, b, Vector3.red);</a:t>
            </a:r>
          </a:p>
        </p:txBody>
      </p:sp>
    </p:spTree>
    <p:extLst>
      <p:ext uri="{BB962C8B-B14F-4D97-AF65-F5344CB8AC3E}">
        <p14:creationId xmlns:p14="http://schemas.microsoft.com/office/powerpoint/2010/main" val="35267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A9AB-F1F3-768B-56BA-408DEA95C6D8}"/>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E6D01BC4-A3F4-CC6D-3392-AC18E774C508}"/>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4AABC88C-193A-8F4F-7453-5291A7B36F5D}"/>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Vector2</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double</a:t>
            </a:r>
            <a:r>
              <a:rPr lang="en-US">
                <a:latin typeface="+mj-lt"/>
              </a:rPr>
              <a:t> length()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latin typeface="+mj-lt"/>
              </a:rPr>
              <a:t> </a:t>
            </a:r>
            <a:r>
              <a:rPr lang="en-US" err="1">
                <a:latin typeface="+mj-lt"/>
              </a:rPr>
              <a:t>distanceBetween</a:t>
            </a:r>
            <a:r>
              <a:rPr lang="en-US">
                <a:latin typeface="+mj-lt"/>
              </a:rPr>
              <a:t>(</a:t>
            </a:r>
            <a:r>
              <a:rPr lang="en-US">
                <a:solidFill>
                  <a:srgbClr val="000080"/>
                </a:solidFill>
                <a:latin typeface="+mj-lt"/>
              </a:rPr>
              <a:t>Vector2</a:t>
            </a:r>
            <a:r>
              <a:rPr lang="en-US">
                <a:latin typeface="+mj-lt"/>
              </a:rPr>
              <a:t> a, </a:t>
            </a:r>
            <a:r>
              <a:rPr lang="en-US">
                <a:solidFill>
                  <a:srgbClr val="000080"/>
                </a:solidFill>
                <a:latin typeface="+mj-lt"/>
              </a:rPr>
              <a:t>Vector2</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a.length</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Vector2.distanceBetween(a, b);</a:t>
            </a:r>
          </a:p>
        </p:txBody>
      </p:sp>
    </p:spTree>
    <p:extLst>
      <p:ext uri="{BB962C8B-B14F-4D97-AF65-F5344CB8AC3E}">
        <p14:creationId xmlns:p14="http://schemas.microsoft.com/office/powerpoint/2010/main" val="22336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1777362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E5B6A-2B56-7266-D22E-D4FA2A5A1A52}"/>
              </a:ext>
            </a:extLst>
          </p:cNvPr>
          <p:cNvSpPr/>
          <p:nvPr/>
        </p:nvSpPr>
        <p:spPr>
          <a:xfrm>
            <a:off x="975674" y="3323549"/>
            <a:ext cx="1627287" cy="113690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Rectangle 2">
            <a:extLst>
              <a:ext uri="{FF2B5EF4-FFF2-40B4-BE49-F238E27FC236}">
                <a16:creationId xmlns:a16="http://schemas.microsoft.com/office/drawing/2014/main" id="{76C22C74-197D-5585-BA4E-5AA6BB118E6E}"/>
              </a:ext>
            </a:extLst>
          </p:cNvPr>
          <p:cNvSpPr/>
          <p:nvPr/>
        </p:nvSpPr>
        <p:spPr>
          <a:xfrm>
            <a:off x="6365709" y="1149480"/>
            <a:ext cx="2658390" cy="690133"/>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latin typeface="Consolas" panose="020B0609020204030204" pitchFamily="49" charset="0"/>
              </a:rPr>
              <a:t>int </a:t>
            </a:r>
            <a:r>
              <a:rPr lang="en-US" sz="1350" err="1">
                <a:solidFill>
                  <a:schemeClr val="tx1"/>
                </a:solidFill>
                <a:latin typeface="Consolas" panose="020B0609020204030204" pitchFamily="49" charset="0"/>
              </a:rPr>
              <a:t>numTimesAllDogsBarked</a:t>
            </a:r>
            <a:r>
              <a:rPr lang="en-US" sz="1350">
                <a:solidFill>
                  <a:schemeClr val="tx1"/>
                </a:solidFill>
                <a:latin typeface="Consolas" panose="020B0609020204030204" pitchFamily="49" charset="0"/>
              </a:rPr>
              <a:t>;</a:t>
            </a:r>
          </a:p>
        </p:txBody>
      </p:sp>
      <p:sp>
        <p:nvSpPr>
          <p:cNvPr id="4" name="TextBox 3">
            <a:extLst>
              <a:ext uri="{FF2B5EF4-FFF2-40B4-BE49-F238E27FC236}">
                <a16:creationId xmlns:a16="http://schemas.microsoft.com/office/drawing/2014/main" id="{313D1EB8-1CAD-4C17-E13D-70AEA143C829}"/>
              </a:ext>
            </a:extLst>
          </p:cNvPr>
          <p:cNvSpPr txBox="1"/>
          <p:nvPr/>
        </p:nvSpPr>
        <p:spPr>
          <a:xfrm>
            <a:off x="6914179" y="362654"/>
            <a:ext cx="1463512" cy="692497"/>
          </a:xfrm>
          <a:prstGeom prst="rect">
            <a:avLst/>
          </a:prstGeom>
          <a:noFill/>
        </p:spPr>
        <p:txBody>
          <a:bodyPr wrap="square" rtlCol="0">
            <a:spAutoFit/>
          </a:bodyPr>
          <a:lstStyle/>
          <a:p>
            <a:pPr algn="ctr"/>
            <a:r>
              <a:rPr lang="en-US" sz="2700">
                <a:latin typeface="Consolas" panose="020B0609020204030204" pitchFamily="49" charset="0"/>
              </a:rPr>
              <a:t>Dog</a:t>
            </a:r>
          </a:p>
          <a:p>
            <a:pPr algn="ctr"/>
            <a:r>
              <a:rPr lang="en-US" sz="1200">
                <a:latin typeface="Consolas" panose="020B0609020204030204" pitchFamily="49" charset="0"/>
              </a:rPr>
              <a:t>(the class)</a:t>
            </a:r>
          </a:p>
        </p:txBody>
      </p:sp>
      <p:sp>
        <p:nvSpPr>
          <p:cNvPr id="5" name="Rectangle 4">
            <a:extLst>
              <a:ext uri="{FF2B5EF4-FFF2-40B4-BE49-F238E27FC236}">
                <a16:creationId xmlns:a16="http://schemas.microsoft.com/office/drawing/2014/main" id="{25B7F2E7-CB81-D5EA-D5AB-913275B765EF}"/>
              </a:ext>
            </a:extLst>
          </p:cNvPr>
          <p:cNvSpPr/>
          <p:nvPr/>
        </p:nvSpPr>
        <p:spPr>
          <a:xfrm>
            <a:off x="3533199" y="2825885"/>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6" name="TextBox 5">
            <a:extLst>
              <a:ext uri="{FF2B5EF4-FFF2-40B4-BE49-F238E27FC236}">
                <a16:creationId xmlns:a16="http://schemas.microsoft.com/office/drawing/2014/main" id="{596DD564-0C9C-9B40-173F-E33C403696F9}"/>
              </a:ext>
            </a:extLst>
          </p:cNvPr>
          <p:cNvSpPr txBox="1"/>
          <p:nvPr/>
        </p:nvSpPr>
        <p:spPr>
          <a:xfrm>
            <a:off x="1039304" y="3398150"/>
            <a:ext cx="1505931" cy="715581"/>
          </a:xfrm>
          <a:prstGeom prst="rect">
            <a:avLst/>
          </a:prstGeom>
          <a:noFill/>
        </p:spPr>
        <p:txBody>
          <a:bodyPr wrap="square" rtlCol="0">
            <a:spAutoFit/>
          </a:bodyPr>
          <a:lstStyle/>
          <a:p>
            <a:pPr algn="r"/>
            <a:r>
              <a:rPr lang="en-US" sz="1350">
                <a:latin typeface="Consolas" panose="020B0609020204030204" pitchFamily="49" charset="0"/>
              </a:rPr>
              <a:t>String[] </a:t>
            </a:r>
            <a:r>
              <a:rPr lang="en-US" sz="1350" err="1">
                <a:latin typeface="Consolas" panose="020B0609020204030204" pitchFamily="49" charset="0"/>
              </a:rPr>
              <a:t>args</a:t>
            </a:r>
            <a:r>
              <a:rPr lang="en-US" sz="1350">
                <a:latin typeface="Consolas" panose="020B0609020204030204" pitchFamily="49" charset="0"/>
              </a:rPr>
              <a:t>;</a:t>
            </a:r>
          </a:p>
          <a:p>
            <a:pPr algn="r"/>
            <a:r>
              <a:rPr lang="en-US" sz="1350">
                <a:latin typeface="Consolas" panose="020B0609020204030204" pitchFamily="49" charset="0"/>
              </a:rPr>
              <a:t>Dog rex;</a:t>
            </a:r>
          </a:p>
          <a:p>
            <a:pPr algn="r"/>
            <a:r>
              <a:rPr lang="en-US" sz="1350">
                <a:latin typeface="Consolas" panose="020B0609020204030204" pitchFamily="49" charset="0"/>
              </a:rPr>
              <a:t>Dog fido;</a:t>
            </a:r>
          </a:p>
        </p:txBody>
      </p:sp>
      <p:sp>
        <p:nvSpPr>
          <p:cNvPr id="8" name="Rectangle 7">
            <a:extLst>
              <a:ext uri="{FF2B5EF4-FFF2-40B4-BE49-F238E27FC236}">
                <a16:creationId xmlns:a16="http://schemas.microsoft.com/office/drawing/2014/main" id="{38C0E227-3B4E-EB6F-E0DD-A5DFAB273257}"/>
              </a:ext>
            </a:extLst>
          </p:cNvPr>
          <p:cNvSpPr/>
          <p:nvPr/>
        </p:nvSpPr>
        <p:spPr>
          <a:xfrm>
            <a:off x="3247547" y="3840758"/>
            <a:ext cx="1203088" cy="415499"/>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String bark;</a:t>
            </a:r>
          </a:p>
        </p:txBody>
      </p:sp>
      <p:sp>
        <p:nvSpPr>
          <p:cNvPr id="11" name="TextBox 10">
            <a:extLst>
              <a:ext uri="{FF2B5EF4-FFF2-40B4-BE49-F238E27FC236}">
                <a16:creationId xmlns:a16="http://schemas.microsoft.com/office/drawing/2014/main" id="{EE9D1F00-B878-768B-31B1-E14F2C824E80}"/>
              </a:ext>
            </a:extLst>
          </p:cNvPr>
          <p:cNvSpPr txBox="1"/>
          <p:nvPr/>
        </p:nvSpPr>
        <p:spPr>
          <a:xfrm>
            <a:off x="190893" y="4532894"/>
            <a:ext cx="3075492" cy="530915"/>
          </a:xfrm>
          <a:prstGeom prst="rect">
            <a:avLst/>
          </a:prstGeom>
          <a:noFill/>
        </p:spPr>
        <p:txBody>
          <a:bodyPr wrap="square" rtlCol="0">
            <a:spAutoFit/>
          </a:bodyPr>
          <a:lstStyle/>
          <a:p>
            <a:pPr algn="ctr"/>
            <a:r>
              <a:rPr lang="en-US">
                <a:latin typeface="Consolas" panose="020B0609020204030204" pitchFamily="49" charset="0"/>
              </a:rPr>
              <a:t>----Stack----</a:t>
            </a:r>
          </a:p>
          <a:p>
            <a:pPr algn="ctr"/>
            <a:r>
              <a:rPr lang="en-US" sz="1050">
                <a:latin typeface="Consolas" panose="020B0609020204030204" pitchFamily="49" charset="0"/>
              </a:rPr>
              <a:t>(</a:t>
            </a:r>
            <a:r>
              <a:rPr lang="en-US" sz="1050" b="1">
                <a:latin typeface="Consolas" panose="020B0609020204030204" pitchFamily="49" charset="0"/>
              </a:rPr>
              <a:t>local variables</a:t>
            </a:r>
            <a:r>
              <a:rPr lang="en-US" sz="1050">
                <a:latin typeface="Consolas" panose="020B0609020204030204" pitchFamily="49" charset="0"/>
              </a:rPr>
              <a:t>)</a:t>
            </a:r>
          </a:p>
        </p:txBody>
      </p:sp>
      <p:sp>
        <p:nvSpPr>
          <p:cNvPr id="13" name="TextBox 12">
            <a:extLst>
              <a:ext uri="{FF2B5EF4-FFF2-40B4-BE49-F238E27FC236}">
                <a16:creationId xmlns:a16="http://schemas.microsoft.com/office/drawing/2014/main" id="{977F6D2F-453A-0449-B6DB-9F10A7B06C80}"/>
              </a:ext>
            </a:extLst>
          </p:cNvPr>
          <p:cNvSpPr txBox="1"/>
          <p:nvPr/>
        </p:nvSpPr>
        <p:spPr>
          <a:xfrm>
            <a:off x="56561" y="3702259"/>
            <a:ext cx="982744" cy="490584"/>
          </a:xfrm>
          <a:prstGeom prst="rect">
            <a:avLst/>
          </a:prstGeom>
          <a:noFill/>
        </p:spPr>
        <p:txBody>
          <a:bodyPr wrap="square" rtlCol="0">
            <a:spAutoFit/>
          </a:bodyPr>
          <a:lstStyle/>
          <a:p>
            <a:r>
              <a:rPr lang="en-US">
                <a:latin typeface="Consolas" panose="020B0609020204030204" pitchFamily="49" charset="0"/>
              </a:rPr>
              <a:t>main()</a:t>
            </a:r>
          </a:p>
          <a:p>
            <a:r>
              <a:rPr lang="en-US" sz="788">
                <a:latin typeface="Consolas" panose="020B0609020204030204" pitchFamily="49" charset="0"/>
              </a:rPr>
              <a:t>(stack frame)</a:t>
            </a:r>
          </a:p>
        </p:txBody>
      </p:sp>
      <p:sp>
        <p:nvSpPr>
          <p:cNvPr id="21" name="TextBox 20">
            <a:extLst>
              <a:ext uri="{FF2B5EF4-FFF2-40B4-BE49-F238E27FC236}">
                <a16:creationId xmlns:a16="http://schemas.microsoft.com/office/drawing/2014/main" id="{2FB09485-959A-315D-798D-72655A19C019}"/>
              </a:ext>
            </a:extLst>
          </p:cNvPr>
          <p:cNvSpPr txBox="1"/>
          <p:nvPr/>
        </p:nvSpPr>
        <p:spPr>
          <a:xfrm>
            <a:off x="3290465" y="2383076"/>
            <a:ext cx="1688555" cy="444417"/>
          </a:xfrm>
          <a:prstGeom prst="rect">
            <a:avLst/>
          </a:prstGeom>
          <a:noFill/>
        </p:spPr>
        <p:txBody>
          <a:bodyPr wrap="square" rtlCol="0">
            <a:spAutoFit/>
          </a:bodyPr>
          <a:lstStyle/>
          <a:p>
            <a:pPr algn="ctr"/>
            <a:r>
              <a:rPr lang="en-US" sz="1500">
                <a:latin typeface="Consolas" panose="020B0609020204030204" pitchFamily="49" charset="0"/>
              </a:rPr>
              <a:t>rex</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22" name="TextBox 21">
            <a:extLst>
              <a:ext uri="{FF2B5EF4-FFF2-40B4-BE49-F238E27FC236}">
                <a16:creationId xmlns:a16="http://schemas.microsoft.com/office/drawing/2014/main" id="{C582E503-7D5F-EF82-111B-C34D83E05BC5}"/>
              </a:ext>
            </a:extLst>
          </p:cNvPr>
          <p:cNvSpPr txBox="1"/>
          <p:nvPr/>
        </p:nvSpPr>
        <p:spPr>
          <a:xfrm>
            <a:off x="2961893" y="3412202"/>
            <a:ext cx="1774394" cy="444417"/>
          </a:xfrm>
          <a:prstGeom prst="rect">
            <a:avLst/>
          </a:prstGeom>
          <a:noFill/>
        </p:spPr>
        <p:txBody>
          <a:bodyPr wrap="square" rtlCol="0">
            <a:spAutoFit/>
          </a:bodyPr>
          <a:lstStyle/>
          <a:p>
            <a:pPr algn="ctr"/>
            <a:r>
              <a:rPr lang="en-US" sz="1500">
                <a:latin typeface="Consolas" panose="020B0609020204030204" pitchFamily="49" charset="0"/>
              </a:rPr>
              <a:t>fido</a:t>
            </a:r>
          </a:p>
          <a:p>
            <a:pPr algn="ctr"/>
            <a:r>
              <a:rPr lang="en-US" sz="788">
                <a:latin typeface="Consolas" panose="020B0609020204030204" pitchFamily="49" charset="0"/>
              </a:rPr>
              <a:t>(an instance of Dog)</a:t>
            </a:r>
            <a:endParaRPr lang="en-US" sz="375">
              <a:latin typeface="Consolas" panose="020B0609020204030204" pitchFamily="49" charset="0"/>
            </a:endParaRPr>
          </a:p>
        </p:txBody>
      </p:sp>
      <p:sp>
        <p:nvSpPr>
          <p:cNvPr id="34" name="Rectangle 33">
            <a:extLst>
              <a:ext uri="{FF2B5EF4-FFF2-40B4-BE49-F238E27FC236}">
                <a16:creationId xmlns:a16="http://schemas.microsoft.com/office/drawing/2014/main" id="{7C2A0FF7-5823-E2E5-9331-B44EFB59F8D4}"/>
              </a:ext>
            </a:extLst>
          </p:cNvPr>
          <p:cNvSpPr/>
          <p:nvPr/>
        </p:nvSpPr>
        <p:spPr>
          <a:xfrm>
            <a:off x="5320762" y="2825885"/>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"woof!"</a:t>
            </a:r>
          </a:p>
        </p:txBody>
      </p:sp>
      <p:sp>
        <p:nvSpPr>
          <p:cNvPr id="35" name="TextBox 34">
            <a:extLst>
              <a:ext uri="{FF2B5EF4-FFF2-40B4-BE49-F238E27FC236}">
                <a16:creationId xmlns:a16="http://schemas.microsoft.com/office/drawing/2014/main" id="{E606C2B8-EF89-DAE2-A02B-74831CBCC19C}"/>
              </a:ext>
            </a:extLst>
          </p:cNvPr>
          <p:cNvSpPr txBox="1"/>
          <p:nvPr/>
        </p:nvSpPr>
        <p:spPr>
          <a:xfrm>
            <a:off x="4815741" y="2392968"/>
            <a:ext cx="1927959" cy="444417"/>
          </a:xfrm>
          <a:prstGeom prst="rect">
            <a:avLst/>
          </a:prstGeom>
          <a:noFill/>
        </p:spPr>
        <p:txBody>
          <a:bodyPr wrap="square" rtlCol="0">
            <a:spAutoFit/>
          </a:bodyPr>
          <a:lstStyle/>
          <a:p>
            <a:pPr algn="ctr"/>
            <a:r>
              <a:rPr lang="en-US" sz="1500" err="1">
                <a:latin typeface="Consolas" panose="020B0609020204030204" pitchFamily="49" charset="0"/>
              </a:rPr>
              <a:t>rex.bark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sp>
        <p:nvSpPr>
          <p:cNvPr id="36" name="Rectangle 35">
            <a:extLst>
              <a:ext uri="{FF2B5EF4-FFF2-40B4-BE49-F238E27FC236}">
                <a16:creationId xmlns:a16="http://schemas.microsoft.com/office/drawing/2014/main" id="{39659171-62E1-2F47-F07D-B2A228F3259D}"/>
              </a:ext>
            </a:extLst>
          </p:cNvPr>
          <p:cNvSpPr/>
          <p:nvPr/>
        </p:nvSpPr>
        <p:spPr>
          <a:xfrm>
            <a:off x="5035110" y="3827700"/>
            <a:ext cx="917919"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tx1"/>
                </a:solidFill>
              </a:rPr>
              <a:t>"yip!"</a:t>
            </a:r>
          </a:p>
        </p:txBody>
      </p:sp>
      <p:sp>
        <p:nvSpPr>
          <p:cNvPr id="37" name="TextBox 36">
            <a:extLst>
              <a:ext uri="{FF2B5EF4-FFF2-40B4-BE49-F238E27FC236}">
                <a16:creationId xmlns:a16="http://schemas.microsoft.com/office/drawing/2014/main" id="{1223901A-211C-6D06-F20D-E9E4E1094A63}"/>
              </a:ext>
            </a:extLst>
          </p:cNvPr>
          <p:cNvSpPr txBox="1"/>
          <p:nvPr/>
        </p:nvSpPr>
        <p:spPr>
          <a:xfrm>
            <a:off x="4544278" y="3397426"/>
            <a:ext cx="1899581" cy="444417"/>
          </a:xfrm>
          <a:prstGeom prst="rect">
            <a:avLst/>
          </a:prstGeom>
          <a:noFill/>
        </p:spPr>
        <p:txBody>
          <a:bodyPr wrap="square" rtlCol="0">
            <a:spAutoFit/>
          </a:bodyPr>
          <a:lstStyle/>
          <a:p>
            <a:pPr algn="ctr"/>
            <a:r>
              <a:rPr lang="en-US" sz="1500" err="1">
                <a:latin typeface="Consolas" panose="020B0609020204030204" pitchFamily="49" charset="0"/>
              </a:rPr>
              <a:t>fido.bark</a:t>
            </a:r>
            <a:endParaRPr lang="en-US" sz="1500">
              <a:latin typeface="Consolas" panose="020B0609020204030204" pitchFamily="49" charset="0"/>
            </a:endParaRPr>
          </a:p>
          <a:p>
            <a:pPr algn="ctr"/>
            <a:r>
              <a:rPr lang="en-US" sz="788">
                <a:latin typeface="Consolas" panose="020B0609020204030204" pitchFamily="49" charset="0"/>
              </a:rPr>
              <a:t>(an instance of String)</a:t>
            </a:r>
            <a:endParaRPr lang="en-US" sz="375">
              <a:latin typeface="Consolas" panose="020B0609020204030204" pitchFamily="49" charset="0"/>
            </a:endParaRPr>
          </a:p>
        </p:txBody>
      </p:sp>
      <p:cxnSp>
        <p:nvCxnSpPr>
          <p:cNvPr id="17" name="Straight Arrow Connector 16">
            <a:extLst>
              <a:ext uri="{FF2B5EF4-FFF2-40B4-BE49-F238E27FC236}">
                <a16:creationId xmlns:a16="http://schemas.microsoft.com/office/drawing/2014/main" id="{61137C85-C196-8538-08BB-BFAE27296F93}"/>
              </a:ext>
            </a:extLst>
          </p:cNvPr>
          <p:cNvCxnSpPr>
            <a:cxnSpLocks/>
            <a:endCxn id="5" idx="1"/>
          </p:cNvCxnSpPr>
          <p:nvPr/>
        </p:nvCxnSpPr>
        <p:spPr>
          <a:xfrm flipV="1">
            <a:off x="2504974" y="3033533"/>
            <a:ext cx="1028225" cy="749196"/>
          </a:xfrm>
          <a:prstGeom prst="straightConnector1">
            <a:avLst/>
          </a:prstGeom>
          <a:ln w="38100">
            <a:solidFill>
              <a:srgbClr val="0099FF"/>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46A2A5-85BE-ED8C-41C7-8EC2485D7BF2}"/>
              </a:ext>
            </a:extLst>
          </p:cNvPr>
          <p:cNvCxnSpPr>
            <a:cxnSpLocks/>
            <a:endCxn id="8" idx="1"/>
          </p:cNvCxnSpPr>
          <p:nvPr/>
        </p:nvCxnSpPr>
        <p:spPr>
          <a:xfrm>
            <a:off x="2533851" y="3963202"/>
            <a:ext cx="713696" cy="85306"/>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E39EE5C-E17C-1CD0-AF01-4795B6744851}"/>
              </a:ext>
            </a:extLst>
          </p:cNvPr>
          <p:cNvCxnSpPr>
            <a:cxnSpLocks/>
            <a:endCxn id="34" idx="1"/>
          </p:cNvCxnSpPr>
          <p:nvPr/>
        </p:nvCxnSpPr>
        <p:spPr>
          <a:xfrm flipV="1">
            <a:off x="4598416" y="3033532"/>
            <a:ext cx="722346" cy="23309"/>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3514CF-D814-9245-271A-D37A55F164AA}"/>
              </a:ext>
            </a:extLst>
          </p:cNvPr>
          <p:cNvCxnSpPr>
            <a:cxnSpLocks/>
          </p:cNvCxnSpPr>
          <p:nvPr/>
        </p:nvCxnSpPr>
        <p:spPr>
          <a:xfrm flipV="1">
            <a:off x="4326904" y="4056558"/>
            <a:ext cx="708206" cy="28143"/>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DA9067A-A8AA-5661-7B1B-7390803EBFEB}"/>
              </a:ext>
            </a:extLst>
          </p:cNvPr>
          <p:cNvSpPr txBox="1"/>
          <p:nvPr/>
        </p:nvSpPr>
        <p:spPr>
          <a:xfrm>
            <a:off x="2942941" y="4529266"/>
            <a:ext cx="3443139" cy="553998"/>
          </a:xfrm>
          <a:prstGeom prst="rect">
            <a:avLst/>
          </a:prstGeom>
          <a:noFill/>
        </p:spPr>
        <p:txBody>
          <a:bodyPr wrap="square" rtlCol="0">
            <a:spAutoFit/>
          </a:bodyPr>
          <a:lstStyle/>
          <a:p>
            <a:pPr algn="ctr"/>
            <a:r>
              <a:rPr lang="en-US">
                <a:latin typeface="Consolas" panose="020B0609020204030204" pitchFamily="49" charset="0"/>
              </a:rPr>
              <a:t>-------Heap-------</a:t>
            </a:r>
          </a:p>
          <a:p>
            <a:pPr algn="ctr"/>
            <a:r>
              <a:rPr lang="en-US" sz="1200">
                <a:latin typeface="Consolas" panose="020B0609020204030204" pitchFamily="49" charset="0"/>
              </a:rPr>
              <a:t>(</a:t>
            </a:r>
            <a:r>
              <a:rPr lang="en-US" sz="1200" b="1">
                <a:latin typeface="Consolas" panose="020B0609020204030204" pitchFamily="49" charset="0"/>
              </a:rPr>
              <a:t>instances</a:t>
            </a:r>
            <a:r>
              <a:rPr lang="en-US" sz="1200">
                <a:latin typeface="Consolas" panose="020B0609020204030204" pitchFamily="49" charset="0"/>
              </a:rPr>
              <a:t> aka </a:t>
            </a:r>
            <a:r>
              <a:rPr lang="en-US" sz="1200" b="1">
                <a:latin typeface="Consolas" panose="020B0609020204030204" pitchFamily="49" charset="0"/>
              </a:rPr>
              <a:t>objects</a:t>
            </a:r>
            <a:r>
              <a:rPr lang="en-US" sz="1200">
                <a:latin typeface="Consolas" panose="020B0609020204030204" pitchFamily="49" charset="0"/>
              </a:rPr>
              <a:t>)</a:t>
            </a:r>
          </a:p>
        </p:txBody>
      </p:sp>
      <p:sp>
        <p:nvSpPr>
          <p:cNvPr id="49" name="TextBox 48">
            <a:extLst>
              <a:ext uri="{FF2B5EF4-FFF2-40B4-BE49-F238E27FC236}">
                <a16:creationId xmlns:a16="http://schemas.microsoft.com/office/drawing/2014/main" id="{4C0425E3-3E45-BDBD-956C-59A68F271CC5}"/>
              </a:ext>
            </a:extLst>
          </p:cNvPr>
          <p:cNvSpPr txBox="1"/>
          <p:nvPr/>
        </p:nvSpPr>
        <p:spPr>
          <a:xfrm>
            <a:off x="6002516" y="4529266"/>
            <a:ext cx="3443139" cy="553998"/>
          </a:xfrm>
          <a:prstGeom prst="rect">
            <a:avLst/>
          </a:prstGeom>
          <a:noFill/>
        </p:spPr>
        <p:txBody>
          <a:bodyPr wrap="square" rtlCol="0">
            <a:spAutoFit/>
          </a:bodyPr>
          <a:lstStyle/>
          <a:p>
            <a:pPr algn="ctr"/>
            <a:r>
              <a:rPr lang="en-US">
                <a:latin typeface="Consolas" panose="020B0609020204030204" pitchFamily="49" charset="0"/>
              </a:rPr>
              <a:t>-----Static-----</a:t>
            </a:r>
          </a:p>
          <a:p>
            <a:pPr algn="ctr"/>
            <a:r>
              <a:rPr lang="en-US" sz="1200">
                <a:latin typeface="Consolas" panose="020B0609020204030204" pitchFamily="49" charset="0"/>
              </a:rPr>
              <a:t>(</a:t>
            </a:r>
            <a:r>
              <a:rPr lang="en-US" sz="1200" b="1">
                <a:latin typeface="Consolas" panose="020B0609020204030204" pitchFamily="49" charset="0"/>
              </a:rPr>
              <a:t>static</a:t>
            </a:r>
            <a:r>
              <a:rPr lang="en-US" sz="1200">
                <a:latin typeface="Consolas" panose="020B0609020204030204" pitchFamily="49" charset="0"/>
              </a:rPr>
              <a:t> data)</a:t>
            </a:r>
          </a:p>
        </p:txBody>
      </p:sp>
      <p:sp>
        <p:nvSpPr>
          <p:cNvPr id="70" name="Rectangle 69">
            <a:extLst>
              <a:ext uri="{FF2B5EF4-FFF2-40B4-BE49-F238E27FC236}">
                <a16:creationId xmlns:a16="http://schemas.microsoft.com/office/drawing/2014/main" id="{98607BAB-6F70-20A3-F3B1-2FA017EE00F9}"/>
              </a:ext>
            </a:extLst>
          </p:cNvPr>
          <p:cNvSpPr/>
          <p:nvPr/>
        </p:nvSpPr>
        <p:spPr>
          <a:xfrm>
            <a:off x="4117674" y="1745173"/>
            <a:ext cx="1203088" cy="415295"/>
          </a:xfrm>
          <a:prstGeom prst="rect">
            <a:avLst/>
          </a:prstGeom>
          <a:noFill/>
          <a:ln w="3810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71" name="TextBox 70">
            <a:extLst>
              <a:ext uri="{FF2B5EF4-FFF2-40B4-BE49-F238E27FC236}">
                <a16:creationId xmlns:a16="http://schemas.microsoft.com/office/drawing/2014/main" id="{A4D76526-D032-B836-F859-714B284E10F0}"/>
              </a:ext>
            </a:extLst>
          </p:cNvPr>
          <p:cNvSpPr txBox="1"/>
          <p:nvPr/>
        </p:nvSpPr>
        <p:spPr>
          <a:xfrm>
            <a:off x="3612190" y="1302364"/>
            <a:ext cx="2214053" cy="444417"/>
          </a:xfrm>
          <a:prstGeom prst="rect">
            <a:avLst/>
          </a:prstGeom>
          <a:noFill/>
        </p:spPr>
        <p:txBody>
          <a:bodyPr wrap="square" rtlCol="0">
            <a:spAutoFit/>
          </a:bodyPr>
          <a:lstStyle/>
          <a:p>
            <a:pPr algn="ctr"/>
            <a:r>
              <a:rPr lang="en-US" sz="1500" err="1">
                <a:latin typeface="Consolas" panose="020B0609020204030204" pitchFamily="49" charset="0"/>
              </a:rPr>
              <a:t>args</a:t>
            </a:r>
            <a:endParaRPr lang="en-US" sz="1500">
              <a:latin typeface="Consolas" panose="020B0609020204030204" pitchFamily="49" charset="0"/>
            </a:endParaRPr>
          </a:p>
          <a:p>
            <a:pPr algn="ctr"/>
            <a:r>
              <a:rPr lang="en-US" sz="788">
                <a:latin typeface="Consolas" panose="020B0609020204030204" pitchFamily="49" charset="0"/>
              </a:rPr>
              <a:t>(an instance/object of String[])</a:t>
            </a:r>
            <a:endParaRPr lang="en-US" sz="375">
              <a:latin typeface="Consolas" panose="020B0609020204030204" pitchFamily="49" charset="0"/>
            </a:endParaRPr>
          </a:p>
        </p:txBody>
      </p:sp>
      <p:sp>
        <p:nvSpPr>
          <p:cNvPr id="116" name="TextBox 115">
            <a:extLst>
              <a:ext uri="{FF2B5EF4-FFF2-40B4-BE49-F238E27FC236}">
                <a16:creationId xmlns:a16="http://schemas.microsoft.com/office/drawing/2014/main" id="{CC625AB7-F38A-D250-99B4-DF87F565DAEE}"/>
              </a:ext>
            </a:extLst>
          </p:cNvPr>
          <p:cNvSpPr txBox="1"/>
          <p:nvPr/>
        </p:nvSpPr>
        <p:spPr>
          <a:xfrm>
            <a:off x="975674" y="4056983"/>
            <a:ext cx="1633194" cy="369332"/>
          </a:xfrm>
          <a:prstGeom prst="rect">
            <a:avLst/>
          </a:prstGeom>
          <a:noFill/>
        </p:spPr>
        <p:txBody>
          <a:bodyPr wrap="square">
            <a:spAutoFit/>
          </a:bodyPr>
          <a:lstStyle/>
          <a:p>
            <a:pPr algn="ctr"/>
            <a:r>
              <a:rPr lang="en-US" sz="900">
                <a:solidFill>
                  <a:srgbClr val="0000FF"/>
                </a:solidFill>
                <a:latin typeface="Consolas" panose="020B0609020204030204" pitchFamily="49" charset="0"/>
              </a:rPr>
              <a:t>(these are references!)</a:t>
            </a:r>
            <a:endParaRPr lang="en-US" sz="375">
              <a:solidFill>
                <a:srgbClr val="0000FF"/>
              </a:solidFill>
              <a:latin typeface="Consolas" panose="020B0609020204030204" pitchFamily="49" charset="0"/>
            </a:endParaRPr>
          </a:p>
        </p:txBody>
      </p:sp>
      <p:sp>
        <p:nvSpPr>
          <p:cNvPr id="2" name="TextBox 1">
            <a:extLst>
              <a:ext uri="{FF2B5EF4-FFF2-40B4-BE49-F238E27FC236}">
                <a16:creationId xmlns:a16="http://schemas.microsoft.com/office/drawing/2014/main" id="{85826A0A-DE04-3D43-0172-83F3CCB6ED67}"/>
              </a:ext>
            </a:extLst>
          </p:cNvPr>
          <p:cNvSpPr txBox="1"/>
          <p:nvPr/>
        </p:nvSpPr>
        <p:spPr>
          <a:xfrm>
            <a:off x="1179" y="0"/>
            <a:ext cx="3184408" cy="2885405"/>
          </a:xfrm>
          <a:prstGeom prst="rect">
            <a:avLst/>
          </a:prstGeom>
          <a:solidFill>
            <a:schemeClr val="tx1"/>
          </a:solidFill>
        </p:spPr>
        <p:txBody>
          <a:bodyPr wrap="square">
            <a:spAutoFit/>
          </a:bodyPr>
          <a:lstStyle/>
          <a:p>
            <a:r>
              <a:rPr lang="en-US" sz="825">
                <a:solidFill>
                  <a:srgbClr val="569CD6"/>
                </a:solidFill>
                <a:latin typeface="Ligconsolata" pitchFamily="1" charset="0"/>
              </a:rPr>
              <a:t> class</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int</a:t>
            </a:r>
            <a:r>
              <a:rPr lang="en-US" sz="825">
                <a:solidFill>
                  <a:srgbClr val="D4D4D4"/>
                </a:solidFill>
                <a:latin typeface="Ligconsolata" pitchFamily="1" charset="0"/>
              </a:rPr>
              <a:t> </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a:solidFill>
                  <a:srgbClr val="9CDCFE"/>
                </a:solidFill>
                <a:latin typeface="Ligconsolata" pitchFamily="1" charset="0"/>
              </a:rPr>
              <a:t>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 = bark;</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err="1">
                <a:solidFill>
                  <a:srgbClr val="DCDCAA"/>
                </a:solidFill>
                <a:latin typeface="Ligconsolata" pitchFamily="1" charset="0"/>
              </a:rPr>
              <a:t>makeBark</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569CD6"/>
                </a:solidFill>
                <a:latin typeface="Ligconsolata" pitchFamily="1" charset="0"/>
              </a:rPr>
              <a:t>this</a:t>
            </a:r>
            <a:r>
              <a:rPr lang="en-US" sz="825" err="1">
                <a:solidFill>
                  <a:srgbClr val="D4D4D4"/>
                </a:solidFill>
                <a:latin typeface="Ligconsolata" pitchFamily="1" charset="0"/>
              </a:rPr>
              <a:t>.</a:t>
            </a:r>
            <a:r>
              <a:rPr lang="en-US" sz="825" err="1">
                <a:solidFill>
                  <a:srgbClr val="9CDCFE"/>
                </a:solidFill>
                <a:latin typeface="Ligconsolata" pitchFamily="1" charset="0"/>
              </a:rPr>
              <a:t>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p>
          <a:p>
            <a:r>
              <a:rPr lang="en-US" sz="825">
                <a:solidFill>
                  <a:srgbClr val="D4D4D4"/>
                </a:solidFill>
                <a:latin typeface="Ligconsolata" pitchFamily="1" charset="0"/>
              </a:rPr>
              <a:t>      }</a:t>
            </a:r>
          </a:p>
          <a:p>
            <a:endParaRPr lang="en-US" sz="825">
              <a:solidFill>
                <a:srgbClr val="D4D4D4"/>
              </a:solidFill>
              <a:latin typeface="Ligconsolata" pitchFamily="1" charset="0"/>
            </a:endParaRPr>
          </a:p>
          <a:p>
            <a:r>
              <a:rPr lang="en-US" sz="825">
                <a:latin typeface="Ligconsolata" pitchFamily="1" charset="0"/>
              </a:rPr>
              <a:t>&gt; </a:t>
            </a:r>
            <a:r>
              <a:rPr lang="en-US" sz="825">
                <a:solidFill>
                  <a:srgbClr val="D4D4D4"/>
                </a:solidFill>
                <a:latin typeface="Ligconsolata" pitchFamily="1" charset="0"/>
              </a:rPr>
              <a:t>    </a:t>
            </a:r>
            <a:r>
              <a:rPr lang="en-US" sz="825">
                <a:solidFill>
                  <a:srgbClr val="569CD6"/>
                </a:solidFill>
                <a:latin typeface="Ligconsolata" pitchFamily="1" charset="0"/>
              </a:rPr>
              <a:t>public</a:t>
            </a:r>
            <a:r>
              <a:rPr lang="en-US" sz="825">
                <a:solidFill>
                  <a:srgbClr val="D4D4D4"/>
                </a:solidFill>
                <a:latin typeface="Ligconsolata" pitchFamily="1" charset="0"/>
              </a:rPr>
              <a:t> </a:t>
            </a:r>
            <a:r>
              <a:rPr lang="en-US" sz="825">
                <a:solidFill>
                  <a:srgbClr val="569CD6"/>
                </a:solidFill>
                <a:latin typeface="Ligconsolata" pitchFamily="1" charset="0"/>
              </a:rPr>
              <a:t>static</a:t>
            </a:r>
            <a:r>
              <a:rPr lang="en-US" sz="825">
                <a:solidFill>
                  <a:srgbClr val="D4D4D4"/>
                </a:solidFill>
                <a:latin typeface="Ligconsolata" pitchFamily="1" charset="0"/>
              </a:rPr>
              <a:t> </a:t>
            </a:r>
            <a:r>
              <a:rPr lang="en-US" sz="825">
                <a:solidFill>
                  <a:srgbClr val="4EC9B0"/>
                </a:solidFill>
                <a:latin typeface="Ligconsolata" pitchFamily="1" charset="0"/>
              </a:rPr>
              <a:t>void</a:t>
            </a:r>
            <a:r>
              <a:rPr lang="en-US" sz="825">
                <a:solidFill>
                  <a:srgbClr val="D4D4D4"/>
                </a:solidFill>
                <a:latin typeface="Ligconsolata" pitchFamily="1" charset="0"/>
              </a:rPr>
              <a:t> </a:t>
            </a:r>
            <a:r>
              <a:rPr lang="en-US" sz="825">
                <a:solidFill>
                  <a:srgbClr val="DCDCAA"/>
                </a:solidFill>
                <a:latin typeface="Ligconsolata" pitchFamily="1" charset="0"/>
              </a:rPr>
              <a:t>main</a:t>
            </a:r>
            <a:r>
              <a:rPr lang="en-US" sz="825">
                <a:solidFill>
                  <a:srgbClr val="D4D4D4"/>
                </a:solidFill>
                <a:latin typeface="Ligconsolata" pitchFamily="1" charset="0"/>
              </a:rPr>
              <a:t>(</a:t>
            </a:r>
            <a:r>
              <a:rPr lang="en-US" sz="825">
                <a:solidFill>
                  <a:srgbClr val="4EC9B0"/>
                </a:solidFill>
                <a:latin typeface="Ligconsolata" pitchFamily="1" charset="0"/>
              </a:rPr>
              <a:t>String</a:t>
            </a:r>
            <a:r>
              <a:rPr lang="en-US" sz="825">
                <a:solidFill>
                  <a:srgbClr val="D4D4D4"/>
                </a:solidFill>
                <a:latin typeface="Ligconsolata" pitchFamily="1" charset="0"/>
              </a:rPr>
              <a:t>[] </a:t>
            </a:r>
            <a:r>
              <a:rPr lang="en-US" sz="825" err="1">
                <a:solidFill>
                  <a:srgbClr val="9CDCFE"/>
                </a:solidFill>
                <a:latin typeface="Ligconsolata" pitchFamily="1" charset="0"/>
              </a:rPr>
              <a:t>args</a:t>
            </a:r>
            <a:r>
              <a:rPr lang="en-US" sz="825">
                <a:solidFill>
                  <a:srgbClr val="D4D4D4"/>
                </a:solidFill>
                <a:latin typeface="Ligconsolata" pitchFamily="1" charset="0"/>
              </a:rPr>
              <a:t>) {</a:t>
            </a:r>
          </a:p>
          <a:p>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rex</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"woof!"</a:t>
            </a:r>
            <a:r>
              <a:rPr lang="en-US" sz="825">
                <a:solidFill>
                  <a:srgbClr val="D4D4D4"/>
                </a:solidFill>
                <a:latin typeface="Ligconsolata" pitchFamily="1" charset="0"/>
              </a:rPr>
              <a:t>);</a:t>
            </a:r>
          </a:p>
          <a:p>
            <a:r>
              <a:rPr lang="en-US" sz="825">
                <a:solidFill>
                  <a:srgbClr val="FFFF00"/>
                </a:solidFill>
                <a:latin typeface="Ligconsolata" pitchFamily="1" charset="0"/>
              </a:rPr>
              <a:t>&gt;</a:t>
            </a:r>
            <a:r>
              <a:rPr lang="en-US" sz="825">
                <a:solidFill>
                  <a:srgbClr val="D4D4D4"/>
                </a:solidFill>
                <a:latin typeface="Ligconsolata" pitchFamily="1" charset="0"/>
              </a:rPr>
              <a:t>         </a:t>
            </a:r>
            <a:r>
              <a:rPr lang="en-US" sz="825">
                <a:solidFill>
                  <a:srgbClr val="4EC9B0"/>
                </a:solidFill>
                <a:latin typeface="Ligconsolata" pitchFamily="1" charset="0"/>
              </a:rPr>
              <a:t>Dog</a:t>
            </a:r>
            <a:r>
              <a:rPr lang="en-US" sz="825">
                <a:solidFill>
                  <a:srgbClr val="D4D4D4"/>
                </a:solidFill>
                <a:latin typeface="Ligconsolata" pitchFamily="1" charset="0"/>
              </a:rPr>
              <a:t> </a:t>
            </a:r>
            <a:r>
              <a:rPr lang="en-US" sz="825">
                <a:solidFill>
                  <a:srgbClr val="9CDCFE"/>
                </a:solidFill>
                <a:latin typeface="Ligconsolata" pitchFamily="1" charset="0"/>
              </a:rPr>
              <a:t>fido</a:t>
            </a:r>
            <a:r>
              <a:rPr lang="en-US" sz="825">
                <a:solidFill>
                  <a:srgbClr val="D4D4D4"/>
                </a:solidFill>
                <a:latin typeface="Ligconsolata" pitchFamily="1" charset="0"/>
              </a:rPr>
              <a:t> = </a:t>
            </a:r>
            <a:r>
              <a:rPr lang="en-US" sz="825">
                <a:solidFill>
                  <a:srgbClr val="C586C0"/>
                </a:solidFill>
                <a:latin typeface="Ligconsolata" pitchFamily="1" charset="0"/>
              </a:rPr>
              <a:t>new</a:t>
            </a:r>
            <a:r>
              <a:rPr lang="en-US" sz="825">
                <a:solidFill>
                  <a:srgbClr val="D4D4D4"/>
                </a:solidFill>
                <a:latin typeface="Ligconsolata" pitchFamily="1" charset="0"/>
              </a:rPr>
              <a:t> </a:t>
            </a:r>
            <a:r>
              <a:rPr lang="en-US" sz="825">
                <a:solidFill>
                  <a:srgbClr val="DCDCAA"/>
                </a:solidFill>
                <a:latin typeface="Ligconsolata" pitchFamily="1" charset="0"/>
              </a:rPr>
              <a:t>Dog</a:t>
            </a:r>
            <a:r>
              <a:rPr lang="en-US" sz="825">
                <a:solidFill>
                  <a:srgbClr val="D4D4D4"/>
                </a:solidFill>
                <a:latin typeface="Ligconsolata" pitchFamily="1" charset="0"/>
              </a:rPr>
              <a:t>(</a:t>
            </a:r>
            <a:r>
              <a:rPr lang="en-US" sz="825">
                <a:solidFill>
                  <a:srgbClr val="CE9178"/>
                </a:solidFill>
                <a:latin typeface="Ligconsolata" pitchFamily="1" charset="0"/>
              </a:rPr>
              <a:t>"yip!"</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rex</a:t>
            </a:r>
            <a:r>
              <a:rPr lang="en-US" sz="825" err="1">
                <a:solidFill>
                  <a:srgbClr val="D4D4D4"/>
                </a:solidFill>
                <a:latin typeface="Ligconsolata" pitchFamily="1" charset="0"/>
              </a:rPr>
              <a:t>.</a:t>
            </a:r>
            <a:r>
              <a:rPr lang="en-US" sz="825" err="1">
                <a:solidFill>
                  <a:srgbClr val="DCDCAA"/>
                </a:solidFill>
                <a:latin typeface="Ligconsolata" pitchFamily="1" charset="0"/>
              </a:rPr>
              <a:t>makeBark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fido</a:t>
            </a:r>
            <a:r>
              <a:rPr lang="en-US" sz="825" err="1">
                <a:solidFill>
                  <a:srgbClr val="D4D4D4"/>
                </a:solidFill>
                <a:latin typeface="Ligconsolata" pitchFamily="1" charset="0"/>
              </a:rPr>
              <a:t>.makeB</a:t>
            </a:r>
            <a:r>
              <a:rPr lang="en-US" sz="825" err="1">
                <a:solidFill>
                  <a:srgbClr val="DCDCAA"/>
                </a:solidFill>
                <a:latin typeface="Ligconsolata" pitchFamily="1" charset="0"/>
              </a:rPr>
              <a:t>ark</a:t>
            </a:r>
            <a:r>
              <a:rPr lang="en-US" sz="825">
                <a:solidFill>
                  <a:srgbClr val="D4D4D4"/>
                </a:solidFill>
                <a:latin typeface="Ligconsolata" pitchFamily="1" charset="0"/>
              </a:rPr>
              <a:t>();</a:t>
            </a:r>
          </a:p>
          <a:p>
            <a:r>
              <a:rPr lang="en-US" sz="825">
                <a:solidFill>
                  <a:srgbClr val="D4D4D4"/>
                </a:solidFill>
                <a:latin typeface="Ligconsolata" pitchFamily="1" charset="0"/>
              </a:rPr>
              <a:t>          </a:t>
            </a:r>
            <a:r>
              <a:rPr lang="en-US" sz="825" err="1">
                <a:solidFill>
                  <a:srgbClr val="9CDCFE"/>
                </a:solidFill>
                <a:latin typeface="Ligconsolata" pitchFamily="1" charset="0"/>
              </a:rPr>
              <a:t>System</a:t>
            </a:r>
            <a:r>
              <a:rPr lang="en-US" sz="825" err="1">
                <a:solidFill>
                  <a:srgbClr val="D4D4D4"/>
                </a:solidFill>
                <a:latin typeface="Ligconsolata" pitchFamily="1" charset="0"/>
              </a:rPr>
              <a:t>.</a:t>
            </a:r>
            <a:r>
              <a:rPr lang="en-US" sz="825" err="1">
                <a:solidFill>
                  <a:srgbClr val="9CDCFE"/>
                </a:solidFill>
                <a:latin typeface="Ligconsolata" pitchFamily="1" charset="0"/>
              </a:rPr>
              <a:t>out</a:t>
            </a:r>
            <a:r>
              <a:rPr lang="en-US" sz="825" err="1">
                <a:solidFill>
                  <a:srgbClr val="D4D4D4"/>
                </a:solidFill>
                <a:latin typeface="Ligconsolata" pitchFamily="1" charset="0"/>
              </a:rPr>
              <a:t>.</a:t>
            </a:r>
            <a:r>
              <a:rPr lang="en-US" sz="825" err="1">
                <a:solidFill>
                  <a:srgbClr val="DCDCAA"/>
                </a:solidFill>
                <a:latin typeface="Ligconsolata" pitchFamily="1" charset="0"/>
              </a:rPr>
              <a:t>println</a:t>
            </a:r>
            <a:r>
              <a:rPr lang="en-US" sz="825">
                <a:solidFill>
                  <a:srgbClr val="D4D4D4"/>
                </a:solidFill>
                <a:latin typeface="Ligconsolata" pitchFamily="1" charset="0"/>
              </a:rPr>
              <a:t>(</a:t>
            </a:r>
            <a:r>
              <a:rPr lang="en-US" sz="825" err="1">
                <a:solidFill>
                  <a:srgbClr val="9CDCFE"/>
                </a:solidFill>
                <a:latin typeface="Ligconsolata" pitchFamily="1" charset="0"/>
              </a:rPr>
              <a:t>Dog</a:t>
            </a:r>
            <a:r>
              <a:rPr lang="en-US" sz="825" err="1">
                <a:solidFill>
                  <a:srgbClr val="D4D4D4"/>
                </a:solidFill>
                <a:latin typeface="Ligconsolata" pitchFamily="1" charset="0"/>
              </a:rPr>
              <a:t>.</a:t>
            </a:r>
            <a:r>
              <a:rPr lang="en-US" sz="825" err="1">
                <a:solidFill>
                  <a:srgbClr val="9CDCFE"/>
                </a:solidFill>
                <a:latin typeface="Ligconsolata" pitchFamily="1" charset="0"/>
              </a:rPr>
              <a:t>numTimesAllDogsBarked</a:t>
            </a:r>
            <a:r>
              <a:rPr lang="en-US" sz="825">
                <a:solidFill>
                  <a:srgbClr val="D4D4D4"/>
                </a:solidFill>
                <a:latin typeface="Ligconsolata" pitchFamily="1" charset="0"/>
              </a:rPr>
              <a:t>);</a:t>
            </a:r>
            <a:endParaRPr lang="en-US" sz="825">
              <a:solidFill>
                <a:srgbClr val="FFFF00"/>
              </a:solidFill>
              <a:latin typeface="Ligconsolata" pitchFamily="1" charset="0"/>
            </a:endParaRPr>
          </a:p>
          <a:p>
            <a:r>
              <a:rPr lang="en-US" sz="825">
                <a:solidFill>
                  <a:srgbClr val="D4D4D4"/>
                </a:solidFill>
                <a:latin typeface="Ligconsolata" pitchFamily="1" charset="0"/>
              </a:rPr>
              <a:t>      }</a:t>
            </a:r>
          </a:p>
          <a:p>
            <a:r>
              <a:rPr lang="en-US" sz="825">
                <a:solidFill>
                  <a:srgbClr val="D4D4D4"/>
                </a:solidFill>
                <a:latin typeface="Ligconsolata" pitchFamily="1" charset="0"/>
              </a:rPr>
              <a:t>  }</a:t>
            </a:r>
          </a:p>
        </p:txBody>
      </p:sp>
      <p:cxnSp>
        <p:nvCxnSpPr>
          <p:cNvPr id="9" name="Straight Arrow Connector 8">
            <a:extLst>
              <a:ext uri="{FF2B5EF4-FFF2-40B4-BE49-F238E27FC236}">
                <a16:creationId xmlns:a16="http://schemas.microsoft.com/office/drawing/2014/main" id="{FE9BE172-0ED4-9914-3F03-D07DE18BC7A8}"/>
              </a:ext>
            </a:extLst>
          </p:cNvPr>
          <p:cNvCxnSpPr>
            <a:cxnSpLocks/>
            <a:endCxn id="70" idx="1"/>
          </p:cNvCxnSpPr>
          <p:nvPr/>
        </p:nvCxnSpPr>
        <p:spPr>
          <a:xfrm flipV="1">
            <a:off x="2512168" y="1952821"/>
            <a:ext cx="1605506" cy="1598437"/>
          </a:xfrm>
          <a:prstGeom prst="straightConnector1">
            <a:avLst/>
          </a:prstGeom>
          <a:ln w="381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P spid="5" grpId="0" animBg="1"/>
      <p:bldP spid="8" grpId="0" animBg="1"/>
      <p:bldP spid="11" grpId="0"/>
      <p:bldP spid="13" grpId="0"/>
      <p:bldP spid="21" grpId="0"/>
      <p:bldP spid="22" grpId="0"/>
      <p:bldP spid="34" grpId="0" animBg="1"/>
      <p:bldP spid="35" grpId="0"/>
      <p:bldP spid="36" grpId="0" animBg="1"/>
      <p:bldP spid="37" grpId="0"/>
      <p:bldP spid="48" grpId="0"/>
      <p:bldP spid="49" grpId="0"/>
      <p:bldP spid="70" grpId="0" animBg="1"/>
      <p:bldP spid="71" grpId="0"/>
      <p:bldP spid="116" grpId="0"/>
      <p:bldP spid="2" grpId="0" animBg="1"/>
    </p:bldLst>
  </p:timing>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💻Class Tutorial</a:t>
            </a:r>
          </a:p>
        </p:txBody>
      </p:sp>
    </p:spTree>
    <p:extLst>
      <p:ext uri="{BB962C8B-B14F-4D97-AF65-F5344CB8AC3E}">
        <p14:creationId xmlns:p14="http://schemas.microsoft.com/office/powerpoint/2010/main" val="222146929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8271304" cy="4154984"/>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3028521"/>
          </a:xfrm>
          <a:prstGeom prst="rect">
            <a:avLst/>
          </a:prstGeom>
          <a:solidFill>
            <a:schemeClr val="accent1">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 turret = turrets[</a:t>
            </a:r>
            <a:r>
              <a:rPr lang="en-US" err="1">
                <a:latin typeface="+mj-lt"/>
                <a:cs typeface="Consolas" panose="020B0609020204030204" pitchFamily="49" charset="0"/>
              </a:rPr>
              <a:t>i</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68</a:t>
            </a:r>
            <a:r>
              <a:rPr lang="en-US">
                <a:latin typeface="+mj-lt"/>
                <a:cs typeface="Consolas" panose="020B0609020204030204" pitchFamily="49" charset="0"/>
              </a:rPr>
              <a:t>     turret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err="1">
                <a:solidFill>
                  <a:srgbClr val="007B00"/>
                </a:solidFill>
                <a:latin typeface="Consolas"/>
                <a:ea typeface="Segoe UI Emoji" panose="020B0502040204020203" pitchFamily="34" charset="0"/>
                <a:cs typeface="Consolas" panose="020B0609020204030204" pitchFamily="49" charset="0"/>
              </a:rPr>
              <a:t>java.lang.NullPointerException</a:t>
            </a:r>
            <a:endParaRPr lang="en-US" b="1">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b="1">
                <a:solidFill>
                  <a:srgbClr val="007B00"/>
                </a:solidFill>
                <a:latin typeface="Consolas"/>
                <a:ea typeface="Segoe UI Emoji" panose="020B0502040204020203" pitchFamily="34" charset="0"/>
                <a:cs typeface="Consolas" panose="020B0609020204030204" pitchFamily="49" charset="0"/>
              </a:rPr>
              <a:t>	at HW03.setup(HW03.java:70)</a:t>
            </a:r>
          </a:p>
        </p:txBody>
      </p:sp>
    </p:spTree>
    <p:extLst>
      <p:ext uri="{BB962C8B-B14F-4D97-AF65-F5344CB8AC3E}">
        <p14:creationId xmlns:p14="http://schemas.microsoft.com/office/powerpoint/2010/main" val="10856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EBA3-E498-310F-9771-7D56092012DB}"/>
              </a:ext>
            </a:extLst>
          </p:cNvPr>
          <p:cNvSpPr>
            <a:spLocks noGrp="1"/>
          </p:cNvSpPr>
          <p:nvPr>
            <p:ph type="title" idx="4294967295"/>
          </p:nvPr>
        </p:nvSpPr>
        <p:spPr>
          <a:xfrm>
            <a:off x="457200" y="2143125"/>
            <a:ext cx="8229600" cy="857250"/>
          </a:xfrm>
        </p:spPr>
        <p:txBody>
          <a:bodyPr/>
          <a:lstStyle/>
          <a:p>
            <a:r>
              <a:rPr lang="en-US"/>
              <a:t>record LEC 01</a:t>
            </a:r>
          </a:p>
        </p:txBody>
      </p:sp>
    </p:spTree>
    <p:extLst>
      <p:ext uri="{BB962C8B-B14F-4D97-AF65-F5344CB8AC3E}">
        <p14:creationId xmlns:p14="http://schemas.microsoft.com/office/powerpoint/2010/main" val="30055236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1418A-18F4-AFE9-CC17-A729DC5E2DF7}"/>
              </a:ext>
            </a:extLst>
          </p:cNvPr>
          <p:cNvSpPr>
            <a:spLocks noGrp="1"/>
          </p:cNvSpPr>
          <p:nvPr>
            <p:ph type="title"/>
          </p:nvPr>
        </p:nvSpPr>
        <p:spPr/>
        <p:txBody>
          <a:bodyPr/>
          <a:lstStyle/>
          <a:p>
            <a:r>
              <a:rPr lang="en-US"/>
              <a:t>example</a:t>
            </a:r>
          </a:p>
        </p:txBody>
      </p:sp>
    </p:spTree>
    <p:extLst>
      <p:ext uri="{BB962C8B-B14F-4D97-AF65-F5344CB8AC3E}">
        <p14:creationId xmlns:p14="http://schemas.microsoft.com/office/powerpoint/2010/main" val="72948770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07B00"/>
                </a:solidFill>
                <a:latin typeface="Consolas" panose="020B0609020204030204" pitchFamily="49" charset="0"/>
                <a:cs typeface="Consolas" panose="020B0609020204030204" pitchFamily="49" charset="0"/>
              </a:rPr>
              <a:t>//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 turret = turrets[</a:t>
            </a:r>
            <a:r>
              <a:rPr lang="en-US" sz="1200" err="1">
                <a:highlight>
                  <a:srgbClr val="00FFFF"/>
                </a:highlight>
                <a:latin typeface="Consolas" panose="020B0609020204030204" pitchFamily="49" charset="0"/>
                <a:cs typeface="Consolas" panose="020B0609020204030204" pitchFamily="49" charset="0"/>
              </a:rPr>
              <a:t>i</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turret = new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grpSp>
        <p:nvGrpSpPr>
          <p:cNvPr id="8" name="Group 7">
            <a:extLst>
              <a:ext uri="{FF2B5EF4-FFF2-40B4-BE49-F238E27FC236}">
                <a16:creationId xmlns:a16="http://schemas.microsoft.com/office/drawing/2014/main" id="{9ECA343F-44B3-778F-D91F-1952274E0A1F}"/>
              </a:ext>
            </a:extLst>
          </p:cNvPr>
          <p:cNvGrpSpPr/>
          <p:nvPr/>
        </p:nvGrpSpPr>
        <p:grpSpPr>
          <a:xfrm rot="233599" flipH="1">
            <a:off x="3808420" y="2052051"/>
            <a:ext cx="3170190" cy="990210"/>
            <a:chOff x="2234833" y="1965176"/>
            <a:chExt cx="2839091" cy="1179262"/>
          </a:xfrm>
        </p:grpSpPr>
        <p:cxnSp>
          <p:nvCxnSpPr>
            <p:cNvPr id="9" name="Straight Arrow Connector 8">
              <a:extLst>
                <a:ext uri="{FF2B5EF4-FFF2-40B4-BE49-F238E27FC236}">
                  <a16:creationId xmlns:a16="http://schemas.microsoft.com/office/drawing/2014/main" id="{0A79E54C-284D-DD6C-D0F4-1C2857348030}"/>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03DF92B-48DC-6E51-3F5A-29EFBED915E4}"/>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41094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15" grpId="0"/>
      <p:bldP spid="16" grpId="0" animBg="1"/>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2451414"/>
            <a:ext cx="9144000" cy="2692086"/>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245141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itle 47">
            <a:extLst>
              <a:ext uri="{FF2B5EF4-FFF2-40B4-BE49-F238E27FC236}">
                <a16:creationId xmlns:a16="http://schemas.microsoft.com/office/drawing/2014/main" id="{E2195D07-AB39-4B74-7FD9-00B5B1A763B9}"/>
              </a:ext>
            </a:extLst>
          </p:cNvPr>
          <p:cNvSpPr>
            <a:spLocks noGrp="1"/>
          </p:cNvSpPr>
          <p:nvPr>
            <p:ph type="title"/>
          </p:nvPr>
        </p:nvSpPr>
        <p:spPr>
          <a:xfrm>
            <a:off x="457200" y="40553"/>
            <a:ext cx="8229600" cy="1095894"/>
          </a:xfrm>
          <a:ln>
            <a:solidFill>
              <a:schemeClr val="tx1"/>
            </a:solidFill>
          </a:ln>
        </p:spPr>
        <p:txBody>
          <a:bodyPr>
            <a:noAutofit/>
          </a:bodyPr>
          <a:lstStyle/>
          <a:p>
            <a:pPr lvl="0" algn="l">
              <a:spcBef>
                <a:spcPct val="20000"/>
              </a:spcBef>
              <a:buClr>
                <a:srgbClr val="FFFFFF">
                  <a:lumMod val="65000"/>
                </a:srgbClr>
              </a:buClr>
            </a:pPr>
            <a:r>
              <a:rPr lang="en-US" sz="1200">
                <a:latin typeface="Consolas" panose="020B0609020204030204" pitchFamily="49" charset="0"/>
                <a:cs typeface="Consolas" panose="020B0609020204030204" pitchFamily="49" charset="0"/>
              </a:rPr>
              <a:t>turrets = </a:t>
            </a:r>
            <a:r>
              <a:rPr lang="en-US" sz="1200">
                <a:solidFill>
                  <a:srgbClr val="0000FF"/>
                </a:solidFill>
                <a:latin typeface="Consolas" panose="020B0609020204030204" pitchFamily="49" charset="0"/>
                <a:cs typeface="Consolas" panose="020B0609020204030204" pitchFamily="49" charset="0"/>
              </a:rPr>
              <a:t>new</a:t>
            </a: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100</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for (int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&lt; </a:t>
            </a:r>
            <a:r>
              <a:rPr lang="en-US" sz="1200" err="1">
                <a:latin typeface="Consolas" panose="020B0609020204030204" pitchFamily="49" charset="0"/>
                <a:cs typeface="Consolas" panose="020B0609020204030204" pitchFamily="49" charset="0"/>
              </a:rPr>
              <a:t>turrets.length</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 {</a:t>
            </a:r>
            <a:r>
              <a:rPr lang="en-US" sz="1200">
                <a:solidFill>
                  <a:srgbClr val="007B00"/>
                </a:solidFill>
                <a:latin typeface="Consolas" panose="020B0609020204030204" pitchFamily="49" charset="0"/>
                <a:cs typeface="Consolas" panose="020B0609020204030204" pitchFamily="49" charset="0"/>
              </a:rPr>
              <a:t> // consider iteration </a:t>
            </a:r>
            <a:r>
              <a:rPr lang="en-US" sz="1200" err="1">
                <a:solidFill>
                  <a:srgbClr val="007B00"/>
                </a:solidFill>
                <a:latin typeface="Consolas" panose="020B0609020204030204" pitchFamily="49" charset="0"/>
                <a:cs typeface="Consolas" panose="020B0609020204030204" pitchFamily="49" charset="0"/>
              </a:rPr>
              <a:t>i</a:t>
            </a:r>
            <a:r>
              <a:rPr lang="en-US" sz="1200">
                <a:solidFill>
                  <a:srgbClr val="007B00"/>
                </a:solidFill>
                <a:latin typeface="Consolas" panose="020B0609020204030204" pitchFamily="49" charset="0"/>
                <a:cs typeface="Consolas" panose="020B0609020204030204" pitchFamily="49" charset="0"/>
              </a:rPr>
              <a:t> &lt;- 0</a:t>
            </a:r>
            <a:br>
              <a:rPr lang="en-US" sz="1200">
                <a:solidFill>
                  <a:srgbClr val="007B00"/>
                </a:solidFill>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a:t>
            </a:r>
            <a:r>
              <a:rPr lang="en-US" sz="1200">
                <a:solidFill>
                  <a:srgbClr val="000080"/>
                </a:solidFill>
                <a:latin typeface="Consolas" panose="020B0609020204030204" pitchFamily="49" charset="0"/>
                <a:cs typeface="Consolas" panose="020B0609020204030204" pitchFamily="49" charset="0"/>
              </a:rPr>
              <a:t>Turret</a:t>
            </a:r>
            <a:r>
              <a:rPr lang="en-US" sz="1200">
                <a:latin typeface="Consolas" panose="020B0609020204030204" pitchFamily="49" charset="0"/>
                <a:cs typeface="Consolas" panose="020B0609020204030204" pitchFamily="49" charset="0"/>
              </a:rPr>
              <a:t> turret = turrets[</a:t>
            </a:r>
            <a:r>
              <a:rPr lang="en-US" sz="1200" err="1">
                <a:latin typeface="Consolas" panose="020B0609020204030204" pitchFamily="49" charset="0"/>
                <a:cs typeface="Consolas" panose="020B0609020204030204" pitchFamily="49" charset="0"/>
              </a:rPr>
              <a:t>i</a:t>
            </a: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highlight>
                  <a:srgbClr val="00FFFF"/>
                </a:highlight>
                <a:latin typeface="Consolas" panose="020B0609020204030204" pitchFamily="49" charset="0"/>
                <a:cs typeface="Consolas" panose="020B0609020204030204" pitchFamily="49" charset="0"/>
              </a:rPr>
              <a:t>    turret = new </a:t>
            </a:r>
            <a:r>
              <a:rPr lang="en-US" sz="1200">
                <a:solidFill>
                  <a:srgbClr val="000080"/>
                </a:solidFill>
                <a:highlight>
                  <a:srgbClr val="00FFFF"/>
                </a:highlight>
                <a:latin typeface="Consolas" panose="020B0609020204030204" pitchFamily="49" charset="0"/>
                <a:cs typeface="Consolas" panose="020B0609020204030204" pitchFamily="49" charset="0"/>
              </a:rPr>
              <a:t>Turret</a:t>
            </a:r>
            <a:r>
              <a:rPr lang="en-US" sz="1200">
                <a:highlight>
                  <a:srgbClr val="00FFFF"/>
                </a:highlight>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turrets[</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].position = new Vector2(</a:t>
            </a:r>
            <a:r>
              <a:rPr lang="en-US" sz="1200">
                <a:solidFill>
                  <a:srgbClr val="0CB5B5"/>
                </a:solidFill>
                <a:latin typeface="Consolas" panose="020B0609020204030204" pitchFamily="49" charset="0"/>
                <a:cs typeface="Consolas" panose="020B0609020204030204" pitchFamily="49" charset="0"/>
              </a:rPr>
              <a:t>40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 </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r>
              <a:rPr lang="en-US" sz="1200">
                <a:solidFill>
                  <a:srgbClr val="0CB5B5"/>
                </a:solidFill>
                <a:latin typeface="Consolas" panose="020B0609020204030204" pitchFamily="49" charset="0"/>
                <a:cs typeface="Consolas" panose="020B0609020204030204" pitchFamily="49" charset="0"/>
              </a:rPr>
              <a:t>0</a:t>
            </a:r>
            <a:r>
              <a:rPr lang="en-US" sz="1200">
                <a:latin typeface="Consolas" panose="020B0609020204030204" pitchFamily="49" charset="0"/>
                <a:cs typeface="Consolas" panose="020B0609020204030204" pitchFamily="49" charset="0"/>
              </a:rPr>
              <a:t>);</a:t>
            </a:r>
            <a:endParaRPr lang="en-US" sz="900" b="1">
              <a:solidFill>
                <a:srgbClr val="007B00"/>
              </a:solidFill>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0A75A96B-303E-0455-ACB1-A8A46B2D6401}"/>
              </a:ext>
            </a:extLst>
          </p:cNvPr>
          <p:cNvSpPr/>
          <p:nvPr/>
        </p:nvSpPr>
        <p:spPr>
          <a:xfrm rot="16200000">
            <a:off x="-607549"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D6D11392-F9C0-89B2-9E54-15A497F46CCB}"/>
              </a:ext>
            </a:extLst>
          </p:cNvPr>
          <p:cNvSpPr/>
          <p:nvPr/>
        </p:nvSpPr>
        <p:spPr>
          <a:xfrm rot="16200000">
            <a:off x="-192227"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8" name="Rectangle 17">
            <a:extLst>
              <a:ext uri="{FF2B5EF4-FFF2-40B4-BE49-F238E27FC236}">
                <a16:creationId xmlns:a16="http://schemas.microsoft.com/office/drawing/2014/main" id="{B2C6A3E2-AE15-18F4-94B9-FAC206FD11A2}"/>
              </a:ext>
            </a:extLst>
          </p:cNvPr>
          <p:cNvSpPr/>
          <p:nvPr/>
        </p:nvSpPr>
        <p:spPr>
          <a:xfrm rot="16200000">
            <a:off x="223095"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6D21D731-12FE-DCB5-BB7B-8DF83365E925}"/>
              </a:ext>
            </a:extLst>
          </p:cNvPr>
          <p:cNvSpPr/>
          <p:nvPr/>
        </p:nvSpPr>
        <p:spPr>
          <a:xfrm rot="16200000">
            <a:off x="638418"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92E685DB-FC86-6EEA-4EB8-FF40A56A5B8D}"/>
              </a:ext>
            </a:extLst>
          </p:cNvPr>
          <p:cNvSpPr/>
          <p:nvPr/>
        </p:nvSpPr>
        <p:spPr>
          <a:xfrm rot="16200000">
            <a:off x="1053740"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65B98790-AD97-7FFF-3072-05E8A7BABC1D}"/>
              </a:ext>
            </a:extLst>
          </p:cNvPr>
          <p:cNvSpPr/>
          <p:nvPr/>
        </p:nvSpPr>
        <p:spPr>
          <a:xfrm rot="16200000">
            <a:off x="1469062"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ABD8B7F6-2B91-D01A-6EBB-4E4BE3417665}"/>
              </a:ext>
            </a:extLst>
          </p:cNvPr>
          <p:cNvSpPr/>
          <p:nvPr/>
        </p:nvSpPr>
        <p:spPr>
          <a:xfrm rot="16200000">
            <a:off x="1884384"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0x00000006</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4E2A067C-B1FE-3975-AB98-F68532CCEAEC}"/>
              </a:ext>
            </a:extLst>
          </p:cNvPr>
          <p:cNvSpPr/>
          <p:nvPr/>
        </p:nvSpPr>
        <p:spPr>
          <a:xfrm rot="16200000">
            <a:off x="2299707"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0x00000007</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C3F05B13-C26A-B757-DAF1-DE99E7D7EDE4}"/>
              </a:ext>
            </a:extLst>
          </p:cNvPr>
          <p:cNvSpPr/>
          <p:nvPr/>
        </p:nvSpPr>
        <p:spPr>
          <a:xfrm rot="16200000">
            <a:off x="2715029"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0x00000008</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06EA00C0-FD7C-4C4A-1885-E9A45DE1CAF9}"/>
              </a:ext>
            </a:extLst>
          </p:cNvPr>
          <p:cNvSpPr/>
          <p:nvPr/>
        </p:nvSpPr>
        <p:spPr>
          <a:xfrm rot="16200000">
            <a:off x="313035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0x00000009</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FCD68149-12C1-E2DF-920B-278D1C49713B}"/>
              </a:ext>
            </a:extLst>
          </p:cNvPr>
          <p:cNvSpPr/>
          <p:nvPr/>
        </p:nvSpPr>
        <p:spPr>
          <a:xfrm rot="16200000">
            <a:off x="354567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0x0000000a</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7" name="Rectangle 26">
            <a:extLst>
              <a:ext uri="{FF2B5EF4-FFF2-40B4-BE49-F238E27FC236}">
                <a16:creationId xmlns:a16="http://schemas.microsoft.com/office/drawing/2014/main" id="{35523A25-F4D9-66F0-D389-72CF2540DBBB}"/>
              </a:ext>
            </a:extLst>
          </p:cNvPr>
          <p:cNvSpPr/>
          <p:nvPr/>
        </p:nvSpPr>
        <p:spPr>
          <a:xfrm rot="16200000">
            <a:off x="3960996" y="3765511"/>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0x0000000b</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64924BFC-006E-7BAE-4BCE-F5C4894F1FD5}"/>
              </a:ext>
            </a:extLst>
          </p:cNvPr>
          <p:cNvSpPr/>
          <p:nvPr/>
        </p:nvSpPr>
        <p:spPr>
          <a:xfrm rot="16200000">
            <a:off x="4376318"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0x0000000c</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29" name="Rectangle 28">
            <a:extLst>
              <a:ext uri="{FF2B5EF4-FFF2-40B4-BE49-F238E27FC236}">
                <a16:creationId xmlns:a16="http://schemas.microsoft.com/office/drawing/2014/main" id="{E3AC4EFE-41D4-CF7B-22F5-CDC49B565F72}"/>
              </a:ext>
            </a:extLst>
          </p:cNvPr>
          <p:cNvSpPr/>
          <p:nvPr/>
        </p:nvSpPr>
        <p:spPr>
          <a:xfrm rot="16200000">
            <a:off x="4791640"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0x0000000d</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019B47A3-CD1F-AAC9-A4B1-0734ABE42B59}"/>
              </a:ext>
            </a:extLst>
          </p:cNvPr>
          <p:cNvSpPr/>
          <p:nvPr/>
        </p:nvSpPr>
        <p:spPr>
          <a:xfrm rot="16200000">
            <a:off x="5206962" y="3765514"/>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0x0000000e</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1" name="Rectangle 30">
            <a:extLst>
              <a:ext uri="{FF2B5EF4-FFF2-40B4-BE49-F238E27FC236}">
                <a16:creationId xmlns:a16="http://schemas.microsoft.com/office/drawing/2014/main" id="{599695E7-123F-43FD-5FEF-D3D19B7412B0}"/>
              </a:ext>
            </a:extLst>
          </p:cNvPr>
          <p:cNvSpPr/>
          <p:nvPr/>
        </p:nvSpPr>
        <p:spPr>
          <a:xfrm rot="16200000">
            <a:off x="5622285" y="3765513"/>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0x0000000f</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1F1C2096-6F63-5F0A-76C7-07C52702236B}"/>
              </a:ext>
            </a:extLst>
          </p:cNvPr>
          <p:cNvSpPr/>
          <p:nvPr/>
        </p:nvSpPr>
        <p:spPr>
          <a:xfrm rot="16200000">
            <a:off x="6036012"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0x00000010</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B6AE8EBB-3F1A-D1BE-D683-F2DC07402CB5}"/>
              </a:ext>
            </a:extLst>
          </p:cNvPr>
          <p:cNvSpPr/>
          <p:nvPr/>
        </p:nvSpPr>
        <p:spPr>
          <a:xfrm rot="16200000">
            <a:off x="6451334"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0x00000011</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87C2792A-E3C1-D069-6FED-626DC5B3FA56}"/>
              </a:ext>
            </a:extLst>
          </p:cNvPr>
          <p:cNvSpPr/>
          <p:nvPr/>
        </p:nvSpPr>
        <p:spPr>
          <a:xfrm rot="16200000">
            <a:off x="6866656" y="3765510"/>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0x00000012</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5" name="Rectangle 34">
            <a:extLst>
              <a:ext uri="{FF2B5EF4-FFF2-40B4-BE49-F238E27FC236}">
                <a16:creationId xmlns:a16="http://schemas.microsoft.com/office/drawing/2014/main" id="{2280F989-FF14-0967-DBC7-534240F3A47A}"/>
              </a:ext>
            </a:extLst>
          </p:cNvPr>
          <p:cNvSpPr/>
          <p:nvPr/>
        </p:nvSpPr>
        <p:spPr>
          <a:xfrm rot="16200000">
            <a:off x="7281979" y="3765509"/>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0x00000013</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6" name="Rectangle 35">
            <a:extLst>
              <a:ext uri="{FF2B5EF4-FFF2-40B4-BE49-F238E27FC236}">
                <a16:creationId xmlns:a16="http://schemas.microsoft.com/office/drawing/2014/main" id="{06FA0FB7-3C5F-5670-A72E-D05C14C272A9}"/>
              </a:ext>
            </a:extLst>
          </p:cNvPr>
          <p:cNvSpPr/>
          <p:nvPr/>
        </p:nvSpPr>
        <p:spPr>
          <a:xfrm rot="16200000">
            <a:off x="7697301"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0x00000014</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98D23CBC-ECFD-B7F2-4E16-353C7BB3F314}"/>
              </a:ext>
            </a:extLst>
          </p:cNvPr>
          <p:cNvSpPr/>
          <p:nvPr/>
        </p:nvSpPr>
        <p:spPr>
          <a:xfrm rot="16200000">
            <a:off x="8112623" y="3765512"/>
            <a:ext cx="1647434" cy="415321"/>
          </a:xfrm>
          <a:prstGeom prst="rect">
            <a:avLst/>
          </a:prstGeom>
          <a:solidFill>
            <a:schemeClr val="bg1">
              <a:lumMod val="9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lumMod val="75000"/>
                  </a:schemeClr>
                </a:solidFill>
                <a:latin typeface="Consolas" panose="020B0609020204030204" pitchFamily="49" charset="0"/>
                <a:cs typeface="Consolas" panose="020B0609020204030204" pitchFamily="49" charset="0"/>
              </a:rPr>
              <a:t>0x00000015</a:t>
            </a:r>
            <a:endParaRPr lang="en-US">
              <a:solidFill>
                <a:schemeClr val="bg1">
                  <a:lumMod val="75000"/>
                </a:schemeClr>
              </a:solidFill>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C9AD5D4D-D046-0562-1049-53AA68543680}"/>
              </a:ext>
            </a:extLst>
          </p:cNvPr>
          <p:cNvSpPr txBox="1"/>
          <p:nvPr/>
        </p:nvSpPr>
        <p:spPr>
          <a:xfrm>
            <a:off x="1847774" y="1209446"/>
            <a:ext cx="2004160" cy="523220"/>
          </a:xfrm>
          <a:prstGeom prst="rect">
            <a:avLst/>
          </a:prstGeom>
          <a:noFill/>
        </p:spPr>
        <p:txBody>
          <a:bodyPr wrap="square">
            <a:spAutoFit/>
          </a:bodyPr>
          <a:lstStyle/>
          <a:p>
            <a:pPr algn="ctr"/>
            <a:r>
              <a:rPr lang="en-US" sz="2800">
                <a:latin typeface="+mj-lt"/>
              </a:rPr>
              <a:t>turret</a:t>
            </a:r>
            <a:endParaRPr lang="en-US" sz="2800"/>
          </a:p>
        </p:txBody>
      </p:sp>
      <p:grpSp>
        <p:nvGrpSpPr>
          <p:cNvPr id="66" name="Group 65">
            <a:extLst>
              <a:ext uri="{FF2B5EF4-FFF2-40B4-BE49-F238E27FC236}">
                <a16:creationId xmlns:a16="http://schemas.microsoft.com/office/drawing/2014/main" id="{CA9A52D0-8D01-43EA-ED68-160247270821}"/>
              </a:ext>
            </a:extLst>
          </p:cNvPr>
          <p:cNvGrpSpPr/>
          <p:nvPr/>
        </p:nvGrpSpPr>
        <p:grpSpPr>
          <a:xfrm flipH="1">
            <a:off x="6465553" y="1965177"/>
            <a:ext cx="392977" cy="1179262"/>
            <a:chOff x="2234833" y="1965176"/>
            <a:chExt cx="2839091" cy="1179262"/>
          </a:xfrm>
        </p:grpSpPr>
        <p:cxnSp>
          <p:nvCxnSpPr>
            <p:cNvPr id="40" name="Straight Arrow Connector 39">
              <a:extLst>
                <a:ext uri="{FF2B5EF4-FFF2-40B4-BE49-F238E27FC236}">
                  <a16:creationId xmlns:a16="http://schemas.microsoft.com/office/drawing/2014/main" id="{57103CF1-2158-341D-B7DC-813B2E04C879}"/>
                </a:ext>
              </a:extLst>
            </p:cNvPr>
            <p:cNvCxnSpPr>
              <a:cxnSpLocks/>
            </p:cNvCxnSpPr>
            <p:nvPr/>
          </p:nvCxnSpPr>
          <p:spPr>
            <a:xfrm>
              <a:off x="2234833" y="1965176"/>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AB245A64-4B34-0549-0272-EFAFB09B3CC2}"/>
                </a:ext>
              </a:extLst>
            </p:cNvPr>
            <p:cNvCxnSpPr>
              <a:cxnSpLocks/>
            </p:cNvCxnSpPr>
            <p:nvPr/>
          </p:nvCxnSpPr>
          <p:spPr>
            <a:xfrm flipH="1">
              <a:off x="2234835" y="1965177"/>
              <a:ext cx="2839089"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1" name="Rectangle 50">
            <a:extLst>
              <a:ext uri="{FF2B5EF4-FFF2-40B4-BE49-F238E27FC236}">
                <a16:creationId xmlns:a16="http://schemas.microsoft.com/office/drawing/2014/main" id="{18561BDF-1EC2-E808-51E2-EE38A9A5BFD7}"/>
              </a:ext>
            </a:extLst>
          </p:cNvPr>
          <p:cNvSpPr/>
          <p:nvPr/>
        </p:nvSpPr>
        <p:spPr>
          <a:xfrm>
            <a:off x="184777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0x00000002</a:t>
            </a:r>
          </a:p>
        </p:txBody>
      </p:sp>
      <p:sp>
        <p:nvSpPr>
          <p:cNvPr id="6" name="TextBox 5">
            <a:extLst>
              <a:ext uri="{FF2B5EF4-FFF2-40B4-BE49-F238E27FC236}">
                <a16:creationId xmlns:a16="http://schemas.microsoft.com/office/drawing/2014/main" id="{BA6DA129-3E9D-1295-3F65-882D22604C59}"/>
              </a:ext>
            </a:extLst>
          </p:cNvPr>
          <p:cNvSpPr txBox="1"/>
          <p:nvPr/>
        </p:nvSpPr>
        <p:spPr>
          <a:xfrm>
            <a:off x="9978715"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15" name="TextBox 14">
            <a:extLst>
              <a:ext uri="{FF2B5EF4-FFF2-40B4-BE49-F238E27FC236}">
                <a16:creationId xmlns:a16="http://schemas.microsoft.com/office/drawing/2014/main" id="{9AD8E66C-D619-3ECE-2FBF-D7FA4A727E0F}"/>
              </a:ext>
            </a:extLst>
          </p:cNvPr>
          <p:cNvSpPr txBox="1"/>
          <p:nvPr/>
        </p:nvSpPr>
        <p:spPr>
          <a:xfrm>
            <a:off x="4461394" y="1209446"/>
            <a:ext cx="2004160" cy="523220"/>
          </a:xfrm>
          <a:prstGeom prst="rect">
            <a:avLst/>
          </a:prstGeom>
          <a:noFill/>
        </p:spPr>
        <p:txBody>
          <a:bodyPr wrap="square">
            <a:spAutoFit/>
          </a:bodyPr>
          <a:lstStyle/>
          <a:p>
            <a:pPr algn="ctr"/>
            <a:r>
              <a:rPr lang="en-US" sz="2800">
                <a:latin typeface="+mj-lt"/>
              </a:rPr>
              <a:t>turrets</a:t>
            </a:r>
            <a:endParaRPr lang="en-US" sz="2800"/>
          </a:p>
        </p:txBody>
      </p:sp>
      <p:sp>
        <p:nvSpPr>
          <p:cNvPr id="16" name="Rectangle 15">
            <a:extLst>
              <a:ext uri="{FF2B5EF4-FFF2-40B4-BE49-F238E27FC236}">
                <a16:creationId xmlns:a16="http://schemas.microsoft.com/office/drawing/2014/main" id="{092E0504-CCB7-48CE-88C4-8C20701BBFD4}"/>
              </a:ext>
            </a:extLst>
          </p:cNvPr>
          <p:cNvSpPr/>
          <p:nvPr/>
        </p:nvSpPr>
        <p:spPr>
          <a:xfrm>
            <a:off x="4461394" y="1708580"/>
            <a:ext cx="2004160" cy="52322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0CB5B5"/>
                </a:solidFill>
                <a:latin typeface="Consolas" panose="020B0609020204030204" pitchFamily="49" charset="0"/>
                <a:cs typeface="Consolas" panose="020B0609020204030204" pitchFamily="49" charset="0"/>
              </a:rPr>
              <a:t>0x00000010</a:t>
            </a:r>
          </a:p>
        </p:txBody>
      </p:sp>
      <p:grpSp>
        <p:nvGrpSpPr>
          <p:cNvPr id="61" name="Group 60">
            <a:extLst>
              <a:ext uri="{FF2B5EF4-FFF2-40B4-BE49-F238E27FC236}">
                <a16:creationId xmlns:a16="http://schemas.microsoft.com/office/drawing/2014/main" id="{CC6A8427-2332-C504-5B64-4A78136EB03F}"/>
              </a:ext>
            </a:extLst>
          </p:cNvPr>
          <p:cNvGrpSpPr/>
          <p:nvPr/>
        </p:nvGrpSpPr>
        <p:grpSpPr>
          <a:xfrm>
            <a:off x="6652253" y="3149983"/>
            <a:ext cx="5907301" cy="1647435"/>
            <a:chOff x="4997624" y="3149983"/>
            <a:chExt cx="5907301" cy="1647435"/>
          </a:xfrm>
        </p:grpSpPr>
        <p:sp>
          <p:nvSpPr>
            <p:cNvPr id="38" name="Rectangle 37">
              <a:extLst>
                <a:ext uri="{FF2B5EF4-FFF2-40B4-BE49-F238E27FC236}">
                  <a16:creationId xmlns:a16="http://schemas.microsoft.com/office/drawing/2014/main" id="{EC239D04-AC6C-2E3E-3B48-48BBD5EF202B}"/>
                </a:ext>
              </a:extLst>
            </p:cNvPr>
            <p:cNvSpPr/>
            <p:nvPr/>
          </p:nvSpPr>
          <p:spPr>
            <a:xfrm>
              <a:off x="4997624" y="3149983"/>
              <a:ext cx="5907301"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3FC46874-6960-FA1B-F682-54CBD0ABBD8B}"/>
                </a:ext>
              </a:extLst>
            </p:cNvPr>
            <p:cNvSpPr txBox="1"/>
            <p:nvPr/>
          </p:nvSpPr>
          <p:spPr>
            <a:xfrm>
              <a:off x="6685507" y="3188341"/>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4" name="TextBox 3">
              <a:extLst>
                <a:ext uri="{FF2B5EF4-FFF2-40B4-BE49-F238E27FC236}">
                  <a16:creationId xmlns:a16="http://schemas.microsoft.com/office/drawing/2014/main" id="{B2BE8E5F-4ED7-1AB4-2722-82693B549B1C}"/>
                </a:ext>
              </a:extLst>
            </p:cNvPr>
            <p:cNvSpPr txBox="1"/>
            <p:nvPr/>
          </p:nvSpPr>
          <p:spPr>
            <a:xfrm>
              <a:off x="8327292"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sp>
          <p:nvSpPr>
            <p:cNvPr id="52" name="TextBox 51">
              <a:extLst>
                <a:ext uri="{FF2B5EF4-FFF2-40B4-BE49-F238E27FC236}">
                  <a16:creationId xmlns:a16="http://schemas.microsoft.com/office/drawing/2014/main" id="{3ED6156A-2EBF-F444-D9F4-C8868D047D66}"/>
                </a:ext>
              </a:extLst>
            </p:cNvPr>
            <p:cNvSpPr txBox="1"/>
            <p:nvPr/>
          </p:nvSpPr>
          <p:spPr>
            <a:xfrm>
              <a:off x="5042630" y="3188339"/>
              <a:ext cx="1589819"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solidFill>
                    <a:srgbClr val="0CB5B5"/>
                  </a:solidFill>
                  <a:latin typeface="Consolas" panose="020B0609020204030204" pitchFamily="49" charset="0"/>
                  <a:cs typeface="Consolas" panose="020B0609020204030204" pitchFamily="49" charset="0"/>
                </a:rPr>
                <a:t>null</a:t>
              </a:r>
            </a:p>
            <a:p>
              <a:pPr algn="ctr"/>
              <a:endParaRPr lang="en-US" sz="3200"/>
            </a:p>
          </p:txBody>
        </p:sp>
      </p:grpSp>
      <p:sp>
        <p:nvSpPr>
          <p:cNvPr id="55" name="Rectangle 54">
            <a:extLst>
              <a:ext uri="{FF2B5EF4-FFF2-40B4-BE49-F238E27FC236}">
                <a16:creationId xmlns:a16="http://schemas.microsoft.com/office/drawing/2014/main" id="{48586F3A-F734-B41B-9F9A-865B092413A9}"/>
              </a:ext>
            </a:extLst>
          </p:cNvPr>
          <p:cNvSpPr/>
          <p:nvPr/>
        </p:nvSpPr>
        <p:spPr>
          <a:xfrm>
            <a:off x="837556" y="3159478"/>
            <a:ext cx="4982255" cy="164743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cs typeface="Consolas" panose="020B0609020204030204" pitchFamily="49" charset="0"/>
            </a:endParaRPr>
          </a:p>
        </p:txBody>
      </p:sp>
      <p:grpSp>
        <p:nvGrpSpPr>
          <p:cNvPr id="56" name="Group 55">
            <a:extLst>
              <a:ext uri="{FF2B5EF4-FFF2-40B4-BE49-F238E27FC236}">
                <a16:creationId xmlns:a16="http://schemas.microsoft.com/office/drawing/2014/main" id="{9EFD3F71-06B2-6D09-FFAE-F93C5D1DCAD5}"/>
              </a:ext>
            </a:extLst>
          </p:cNvPr>
          <p:cNvGrpSpPr/>
          <p:nvPr/>
        </p:nvGrpSpPr>
        <p:grpSpPr>
          <a:xfrm>
            <a:off x="1043475" y="1965177"/>
            <a:ext cx="777050" cy="1179262"/>
            <a:chOff x="3549079" y="1970190"/>
            <a:chExt cx="2839087" cy="1179262"/>
          </a:xfrm>
        </p:grpSpPr>
        <p:cxnSp>
          <p:nvCxnSpPr>
            <p:cNvPr id="57" name="Straight Arrow Connector 56">
              <a:extLst>
                <a:ext uri="{FF2B5EF4-FFF2-40B4-BE49-F238E27FC236}">
                  <a16:creationId xmlns:a16="http://schemas.microsoft.com/office/drawing/2014/main" id="{C94D3514-DFA0-ED60-3AED-68C810B2EBCC}"/>
                </a:ext>
              </a:extLst>
            </p:cNvPr>
            <p:cNvCxnSpPr>
              <a:cxnSpLocks/>
            </p:cNvCxnSpPr>
            <p:nvPr/>
          </p:nvCxnSpPr>
          <p:spPr>
            <a:xfrm>
              <a:off x="3549079" y="1970190"/>
              <a:ext cx="0" cy="1179262"/>
            </a:xfrm>
            <a:prstGeom prst="straightConnector1">
              <a:avLst/>
            </a:prstGeom>
            <a:ln w="38100" cap="rnd">
              <a:solidFill>
                <a:schemeClr val="accent3">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9C28AF79-131A-8918-A3B5-CFA512ADCBAA}"/>
                </a:ext>
              </a:extLst>
            </p:cNvPr>
            <p:cNvCxnSpPr>
              <a:cxnSpLocks/>
            </p:cNvCxnSpPr>
            <p:nvPr/>
          </p:nvCxnSpPr>
          <p:spPr>
            <a:xfrm flipH="1">
              <a:off x="3549079" y="1970191"/>
              <a:ext cx="2839087" cy="0"/>
            </a:xfrm>
            <a:prstGeom prst="straightConnector1">
              <a:avLst/>
            </a:prstGeom>
            <a:ln w="38100" cap="rnd">
              <a:solidFill>
                <a:schemeClr val="accent3">
                  <a:lumMod val="50000"/>
                </a:schemeClr>
              </a:solidFill>
              <a:tailEnd type="none"/>
            </a:ln>
          </p:spPr>
          <p:style>
            <a:lnRef idx="1">
              <a:schemeClr val="accent6"/>
            </a:lnRef>
            <a:fillRef idx="0">
              <a:schemeClr val="accent6"/>
            </a:fillRef>
            <a:effectRef idx="0">
              <a:schemeClr val="accent6"/>
            </a:effectRef>
            <a:fontRef idx="minor">
              <a:schemeClr val="tx1"/>
            </a:fontRef>
          </p:style>
        </p:cxnSp>
      </p:grpSp>
      <p:sp>
        <p:nvSpPr>
          <p:cNvPr id="59" name="TextBox 58">
            <a:extLst>
              <a:ext uri="{FF2B5EF4-FFF2-40B4-BE49-F238E27FC236}">
                <a16:creationId xmlns:a16="http://schemas.microsoft.com/office/drawing/2014/main" id="{A467C65D-8E71-B00D-CAF8-7792FD6A406D}"/>
              </a:ext>
            </a:extLst>
          </p:cNvPr>
          <p:cNvSpPr txBox="1"/>
          <p:nvPr/>
        </p:nvSpPr>
        <p:spPr>
          <a:xfrm>
            <a:off x="884156"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
        <p:nvSpPr>
          <p:cNvPr id="60" name="TextBox 59">
            <a:extLst>
              <a:ext uri="{FF2B5EF4-FFF2-40B4-BE49-F238E27FC236}">
                <a16:creationId xmlns:a16="http://schemas.microsoft.com/office/drawing/2014/main" id="{8A9DDF26-230D-D74F-A438-74D55B6F7425}"/>
              </a:ext>
            </a:extLst>
          </p:cNvPr>
          <p:cNvSpPr txBox="1"/>
          <p:nvPr/>
        </p:nvSpPr>
        <p:spPr>
          <a:xfrm>
            <a:off x="2941768" y="3198365"/>
            <a:ext cx="80405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a:t>
            </a:r>
          </a:p>
          <a:p>
            <a:pPr algn="ctr"/>
            <a:endParaRPr lang="en-US" sz="3200"/>
          </a:p>
        </p:txBody>
      </p:sp>
      <p:sp>
        <p:nvSpPr>
          <p:cNvPr id="65" name="TextBox 64">
            <a:extLst>
              <a:ext uri="{FF2B5EF4-FFF2-40B4-BE49-F238E27FC236}">
                <a16:creationId xmlns:a16="http://schemas.microsoft.com/office/drawing/2014/main" id="{E48ED24C-EC7C-ED46-F271-BBA43371A70D}"/>
              </a:ext>
            </a:extLst>
          </p:cNvPr>
          <p:cNvSpPr txBox="1"/>
          <p:nvPr/>
        </p:nvSpPr>
        <p:spPr>
          <a:xfrm>
            <a:off x="3790707" y="3198365"/>
            <a:ext cx="1988011" cy="1569660"/>
          </a:xfrm>
          <a:prstGeom prst="rect">
            <a:avLst/>
          </a:prstGeom>
          <a:solidFill>
            <a:schemeClr val="accent4">
              <a:lumMod val="60000"/>
              <a:lumOff val="40000"/>
            </a:schemeClr>
          </a:solidFill>
          <a:ln w="38100">
            <a:solidFill>
              <a:schemeClr val="accent4">
                <a:lumMod val="75000"/>
              </a:schemeClr>
            </a:solidFill>
          </a:ln>
        </p:spPr>
        <p:txBody>
          <a:bodyPr wrap="square" anchor="ctr">
            <a:spAutoFit/>
          </a:bodyPr>
          <a:lstStyle/>
          <a:p>
            <a:pPr algn="ctr"/>
            <a:endParaRPr lang="en-US" sz="3200">
              <a:latin typeface="+mj-lt"/>
            </a:endParaRPr>
          </a:p>
          <a:p>
            <a:pPr algn="ctr"/>
            <a:r>
              <a:rPr lang="en-US" sz="3200">
                <a:latin typeface="+mj-lt"/>
              </a:rPr>
              <a:t>0.0, 0.0</a:t>
            </a:r>
          </a:p>
          <a:p>
            <a:pPr algn="ctr"/>
            <a:endParaRPr lang="en-US" sz="3200"/>
          </a:p>
        </p:txBody>
      </p:sp>
    </p:spTree>
    <p:extLst>
      <p:ext uri="{BB962C8B-B14F-4D97-AF65-F5344CB8AC3E}">
        <p14:creationId xmlns:p14="http://schemas.microsoft.com/office/powerpoint/2010/main" val="92540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271304" cy="4524315"/>
          </a:xfrm>
          <a:prstGeom prst="rect">
            <a:avLst/>
          </a:prstGeom>
          <a:noFill/>
        </p:spPr>
        <p:txBody>
          <a:bodyPr wrap="square" rtlCol="0" anchor="ctr">
            <a:spAutoFit/>
          </a:bodyPr>
          <a:lstStyle/>
          <a:p>
            <a:r>
              <a:rPr lang="en-US" sz="3200" b="1">
                <a:solidFill>
                  <a:schemeClr val="accent5"/>
                </a:solidFill>
              </a:rPr>
              <a:t>ANNOUNCEMENTS</a:t>
            </a:r>
            <a:br>
              <a:rPr lang="en-US" sz="2400" b="1">
                <a:solidFill>
                  <a:schemeClr val="accent5"/>
                </a:solidFill>
              </a:rPr>
            </a:br>
            <a:r>
              <a:rPr lang="en-US" sz="2400">
                <a:solidFill>
                  <a:schemeClr val="accent5"/>
                </a:solidFill>
              </a:rPr>
              <a:t>today is Jim Codes At You For 50 Minutes Friday 🎉🎉</a:t>
            </a:r>
          </a:p>
          <a:p>
            <a:r>
              <a:rPr lang="en-US" sz="2400">
                <a:solidFill>
                  <a:schemeClr val="accent5"/>
                </a:solidFill>
              </a:rPr>
              <a:t>Help Hours</a:t>
            </a:r>
            <a:br>
              <a:rPr lang="en-US" sz="2400" b="1"/>
            </a:br>
            <a:endParaRPr lang="en-US" sz="2400" b="1"/>
          </a:p>
          <a:p>
            <a:endParaRPr lang="en-US" sz="2400" b="1"/>
          </a:p>
          <a:p>
            <a:r>
              <a:rPr lang="en-US" sz="3200" b="1">
                <a:solidFill>
                  <a:schemeClr val="accent1"/>
                </a:solidFill>
              </a:rPr>
              <a:t>WARMUP</a:t>
            </a:r>
            <a:br>
              <a:rPr lang="en-US" sz="2400" b="1">
                <a:solidFill>
                  <a:schemeClr val="accent1"/>
                </a:solidFill>
              </a:rPr>
            </a:br>
            <a:r>
              <a:rPr lang="en-US" sz="2400">
                <a:solidFill>
                  <a:schemeClr val="accent1"/>
                </a:solidFill>
              </a:rPr>
              <a:t>explain!</a:t>
            </a:r>
            <a:endParaRPr lang="en-US" sz="2400">
              <a:solidFill>
                <a:schemeClr val="accent1"/>
              </a:solidFill>
              <a:cs typeface="Consolas" panose="020B0609020204030204" pitchFamily="49" charset="0"/>
            </a:endParaRPr>
          </a:p>
          <a:p>
            <a:endParaRPr lang="en-US" sz="2400" b="1"/>
          </a:p>
          <a:p>
            <a:br>
              <a:rPr lang="en-US" sz="2400" b="1"/>
            </a:br>
            <a:r>
              <a:rPr lang="en-US" sz="3200" b="1">
                <a:solidFill>
                  <a:schemeClr val="accent3"/>
                </a:solidFill>
              </a:rPr>
              <a:t>TODAY</a:t>
            </a:r>
            <a:br>
              <a:rPr lang="en-US" sz="2400" b="1">
                <a:solidFill>
                  <a:schemeClr val="accent3"/>
                </a:solidFill>
              </a:rPr>
            </a:br>
            <a:r>
              <a:rPr lang="en-US" sz="2400">
                <a:solidFill>
                  <a:schemeClr val="accent3"/>
                </a:solidFill>
              </a:rPr>
              <a:t>Homework-03</a:t>
            </a:r>
          </a:p>
        </p:txBody>
      </p:sp>
      <p:sp>
        <p:nvSpPr>
          <p:cNvPr id="2" name="TextBox 1">
            <a:extLst>
              <a:ext uri="{FF2B5EF4-FFF2-40B4-BE49-F238E27FC236}">
                <a16:creationId xmlns:a16="http://schemas.microsoft.com/office/drawing/2014/main" id="{A0DB18CF-46D1-E2F4-2974-095EBA09DE23}"/>
              </a:ext>
            </a:extLst>
          </p:cNvPr>
          <p:cNvSpPr txBox="1"/>
          <p:nvPr/>
        </p:nvSpPr>
        <p:spPr>
          <a:xfrm>
            <a:off x="2456952" y="1961873"/>
            <a:ext cx="6535971" cy="2031325"/>
          </a:xfrm>
          <a:prstGeom prst="rect">
            <a:avLst/>
          </a:prstGeom>
          <a:solidFill>
            <a:schemeClr val="accent4">
              <a:lumMod val="20000"/>
              <a:lumOff val="80000"/>
            </a:schemeClr>
          </a:solidFill>
          <a:ln>
            <a:solidFill>
              <a:schemeClr val="bg1"/>
            </a:solidFill>
          </a:ln>
        </p:spPr>
        <p:txBody>
          <a:bodyPr wrap="square" rtlCol="0">
            <a:spAutoFit/>
          </a:bodyPr>
          <a:lstStyle/>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65</a:t>
            </a:r>
            <a:r>
              <a:rPr lang="en-US">
                <a:latin typeface="+mj-lt"/>
                <a:cs typeface="Consolas" panose="020B0609020204030204" pitchFamily="49" charset="0"/>
              </a:rPr>
              <a:t> turrets = </a:t>
            </a:r>
            <a:r>
              <a:rPr lang="en-US">
                <a:solidFill>
                  <a:srgbClr val="0000FF"/>
                </a:solidFill>
                <a:latin typeface="+mj-lt"/>
                <a:cs typeface="Consolas" panose="020B0609020204030204" pitchFamily="49" charset="0"/>
              </a:rPr>
              <a:t>new</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100</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66</a:t>
            </a:r>
            <a:r>
              <a:rPr lang="en-US">
                <a:latin typeface="+mj-lt"/>
                <a:cs typeface="Consolas" panose="020B0609020204030204" pitchFamily="49" charset="0"/>
              </a:rPr>
              <a:t> for (int </a:t>
            </a:r>
            <a:r>
              <a:rPr lang="en-US" err="1">
                <a:latin typeface="+mj-lt"/>
                <a:cs typeface="Consolas" panose="020B0609020204030204" pitchFamily="49" charset="0"/>
              </a:rPr>
              <a:t>i</a:t>
            </a:r>
            <a:r>
              <a:rPr lang="en-US">
                <a:latin typeface="+mj-lt"/>
                <a:cs typeface="Consolas" panose="020B0609020204030204" pitchFamily="49" charset="0"/>
              </a:rPr>
              <a:t> =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&lt; </a:t>
            </a:r>
            <a:r>
              <a:rPr lang="en-US" err="1">
                <a:latin typeface="+mj-lt"/>
                <a:cs typeface="Consolas" panose="020B0609020204030204" pitchFamily="49" charset="0"/>
              </a:rPr>
              <a:t>turrets.length</a:t>
            </a:r>
            <a:r>
              <a:rPr lang="en-US">
                <a:latin typeface="+mj-lt"/>
                <a:cs typeface="Consolas" panose="020B0609020204030204" pitchFamily="49" charset="0"/>
              </a:rPr>
              <a:t>; </a:t>
            </a:r>
            <a:r>
              <a:rPr lang="en-US" err="1">
                <a:latin typeface="+mj-lt"/>
                <a:cs typeface="Consolas" panose="020B0609020204030204" pitchFamily="49" charset="0"/>
              </a:rPr>
              <a:t>i</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67</a:t>
            </a:r>
            <a:r>
              <a:rPr lang="en-US">
                <a:latin typeface="+mj-lt"/>
                <a:cs typeface="Consolas" panose="020B0609020204030204" pitchFamily="49" charset="0"/>
              </a:rPr>
              <a:t>     turrets[</a:t>
            </a:r>
            <a:r>
              <a:rPr lang="en-US" err="1">
                <a:latin typeface="+mj-lt"/>
                <a:cs typeface="Consolas" panose="020B0609020204030204" pitchFamily="49" charset="0"/>
              </a:rPr>
              <a:t>i</a:t>
            </a:r>
            <a:r>
              <a:rPr lang="en-US">
                <a:latin typeface="+mj-lt"/>
                <a:cs typeface="Consolas" panose="020B0609020204030204" pitchFamily="49" charset="0"/>
              </a:rPr>
              <a:t>] = new </a:t>
            </a:r>
            <a:r>
              <a:rPr lang="en-US">
                <a:solidFill>
                  <a:srgbClr val="000080"/>
                </a:solidFill>
                <a:latin typeface="+mj-lt"/>
                <a:cs typeface="Consolas" panose="020B0609020204030204" pitchFamily="49" charset="0"/>
              </a:rPr>
              <a:t>Turret</a:t>
            </a:r>
            <a:r>
              <a:rPr lang="en-US">
                <a:latin typeface="+mj-lt"/>
                <a:cs typeface="Consolas" panose="020B0609020204030204" pitchFamily="49" charset="0"/>
              </a:rPr>
              <a:t>();</a:t>
            </a:r>
          </a:p>
          <a:p>
            <a:pPr lvl="0" defTabSz="342886">
              <a:spcBef>
                <a:spcPct val="20000"/>
              </a:spcBef>
              <a:buClr>
                <a:srgbClr val="FFFFFF">
                  <a:lumMod val="65000"/>
                </a:srgbClr>
              </a:buClr>
            </a:pPr>
            <a:r>
              <a:rPr lang="en-US">
                <a:solidFill>
                  <a:srgbClr val="7F7F7F"/>
                </a:solidFill>
                <a:latin typeface="Consolas"/>
                <a:cs typeface="Consolas" panose="020B0609020204030204" pitchFamily="49" charset="0"/>
              </a:rPr>
              <a:t>68</a:t>
            </a:r>
            <a:r>
              <a:rPr lang="en-US">
                <a:solidFill>
                  <a:srgbClr val="000000"/>
                </a:solidFill>
                <a:latin typeface="Consolas"/>
                <a:cs typeface="Consolas" panose="020B0609020204030204" pitchFamily="49" charset="0"/>
              </a:rPr>
              <a:t>     </a:t>
            </a:r>
            <a:r>
              <a:rPr lang="en-US">
                <a:solidFill>
                  <a:srgbClr val="007B00"/>
                </a:solidFill>
                <a:latin typeface="Consolas"/>
                <a:cs typeface="Consolas" panose="020B0609020204030204" pitchFamily="49" charset="0"/>
              </a:rPr>
              <a:t>// Turret turret = turrets[</a:t>
            </a:r>
            <a:r>
              <a:rPr lang="en-US" err="1">
                <a:solidFill>
                  <a:srgbClr val="007B00"/>
                </a:solidFill>
                <a:latin typeface="Consolas"/>
                <a:cs typeface="Consolas" panose="020B0609020204030204" pitchFamily="49" charset="0"/>
              </a:rPr>
              <a:t>i</a:t>
            </a:r>
            <a:r>
              <a:rPr lang="en-US">
                <a:solidFill>
                  <a:srgbClr val="007B00"/>
                </a:solidFill>
                <a:latin typeface="Consolas"/>
                <a:cs typeface="Consolas" panose="020B0609020204030204" pitchFamily="49" charset="0"/>
              </a:rPr>
              <a:t>]; OK here</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69</a:t>
            </a:r>
            <a:r>
              <a:rPr lang="en-US">
                <a:latin typeface="+mj-lt"/>
                <a:cs typeface="Consolas" panose="020B0609020204030204" pitchFamily="49" charset="0"/>
              </a:rPr>
              <a:t> }</a:t>
            </a:r>
          </a:p>
          <a:p>
            <a:pPr lvl="0" defTabSz="342886">
              <a:spcBef>
                <a:spcPct val="20000"/>
              </a:spcBef>
              <a:buClr>
                <a:srgbClr val="FFFFFF">
                  <a:lumMod val="65000"/>
                </a:srgbClr>
              </a:buClr>
            </a:pPr>
            <a:r>
              <a:rPr lang="en-US">
                <a:solidFill>
                  <a:schemeClr val="bg2"/>
                </a:solidFill>
                <a:latin typeface="+mj-lt"/>
                <a:cs typeface="Consolas" panose="020B0609020204030204" pitchFamily="49" charset="0"/>
              </a:rPr>
              <a:t>70</a:t>
            </a:r>
            <a:r>
              <a:rPr lang="en-US">
                <a:latin typeface="+mj-lt"/>
                <a:cs typeface="Consolas" panose="020B0609020204030204" pitchFamily="49" charset="0"/>
              </a:rPr>
              <a:t> turrets[</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].position = new Vector2(</a:t>
            </a:r>
            <a:r>
              <a:rPr lang="en-US">
                <a:solidFill>
                  <a:srgbClr val="0CB5B5"/>
                </a:solidFill>
                <a:latin typeface="+mj-lt"/>
                <a:cs typeface="Consolas" panose="020B0609020204030204" pitchFamily="49" charset="0"/>
              </a:rPr>
              <a:t>40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 </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r>
              <a:rPr lang="en-US">
                <a:solidFill>
                  <a:srgbClr val="0CB5B5"/>
                </a:solidFill>
                <a:latin typeface="+mj-lt"/>
                <a:cs typeface="Consolas" panose="020B0609020204030204" pitchFamily="49" charset="0"/>
              </a:rPr>
              <a:t>0</a:t>
            </a:r>
            <a:r>
              <a:rPr lang="en-US">
                <a:latin typeface="+mj-lt"/>
                <a:cs typeface="Consolas" panose="020B0609020204030204" pitchFamily="49" charset="0"/>
              </a:rPr>
              <a:t>);</a:t>
            </a:r>
          </a:p>
        </p:txBody>
      </p:sp>
    </p:spTree>
    <p:extLst>
      <p:ext uri="{BB962C8B-B14F-4D97-AF65-F5344CB8AC3E}">
        <p14:creationId xmlns:p14="http://schemas.microsoft.com/office/powerpoint/2010/main" val="337486119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App.paintComponent</a:t>
            </a:r>
            <a:r>
              <a:rPr lang="en-US" sz="700">
                <a:solidFill>
                  <a:srgbClr val="007B00"/>
                </a:solidFill>
                <a:latin typeface="Consolas" panose="020B0609020204030204" pitchFamily="49" charset="0"/>
                <a:cs typeface="Consolas" panose="020B0609020204030204" pitchFamily="49" charset="0"/>
              </a:rPr>
              <a:t>(Cow.java:397)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(JComponent.java:1056)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(JComponent.java:1065)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javax.swing.JLayeredPane.paint</a:t>
            </a:r>
            <a:r>
              <a:rPr lang="en-US" sz="700">
                <a:solidFill>
                  <a:srgbClr val="007B00"/>
                </a:solidFill>
                <a:latin typeface="Consolas" panose="020B0609020204030204" pitchFamily="49" charset="0"/>
                <a:cs typeface="Consolas" panose="020B0609020204030204" pitchFamily="49" charset="0"/>
              </a:rPr>
              <a:t>(JLayeredPane.java:586)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javax.swing.JComponent.paintChildren</a:t>
            </a:r>
            <a:r>
              <a:rPr lang="en-US" sz="700">
                <a:solidFill>
                  <a:srgbClr val="007B00"/>
                </a:solidFill>
                <a:latin typeface="Consolas" panose="020B0609020204030204" pitchFamily="49" charset="0"/>
                <a:cs typeface="Consolas" panose="020B0609020204030204" pitchFamily="49" charset="0"/>
              </a:rPr>
              <a:t>(JComponent.java:889)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javax.swing.JComponent.paintToOffscreen</a:t>
            </a:r>
            <a:r>
              <a:rPr lang="en-US" sz="700">
                <a:solidFill>
                  <a:srgbClr val="007B00"/>
                </a:solidFill>
                <a:latin typeface="Consolas" panose="020B0609020204030204" pitchFamily="49" charset="0"/>
                <a:cs typeface="Consolas" panose="020B0609020204030204" pitchFamily="49" charset="0"/>
              </a:rPr>
              <a:t>(JComponent.java:5217)</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javax.swing.RepaintManager$PaintManager.paintDoubleBuffered</a:t>
            </a:r>
            <a:r>
              <a:rPr lang="en-US" sz="700">
                <a:solidFill>
                  <a:srgbClr val="007B00"/>
                </a:solidFill>
                <a:latin typeface="Consolas" panose="020B0609020204030204" pitchFamily="49" charset="0"/>
                <a:cs typeface="Consolas" panose="020B0609020204030204" pitchFamily="49" charset="0"/>
              </a:rPr>
              <a:t>(RepaintManager.java:1579)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javax.swing.RepaintManager$PaintManager.paint</a:t>
            </a:r>
            <a:r>
              <a:rPr lang="en-US" sz="700">
                <a:solidFill>
                  <a:srgbClr val="007B00"/>
                </a:solidFill>
                <a:latin typeface="Consolas" panose="020B0609020204030204" pitchFamily="49" charset="0"/>
                <a:cs typeface="Consolas" panose="020B0609020204030204" pitchFamily="49" charset="0"/>
              </a:rPr>
              <a:t>(RepaintManager.java:1502)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a:t>
            </a:r>
            <a:r>
              <a:rPr lang="en-US" sz="700">
                <a:solidFill>
                  <a:srgbClr val="007B00"/>
                </a:solidFill>
                <a:latin typeface="Consolas" panose="020B0609020204030204" pitchFamily="49" charset="0"/>
                <a:cs typeface="Consolas" panose="020B0609020204030204" pitchFamily="49" charset="0"/>
              </a:rPr>
              <a:t>(RepaintManager.java:1272)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javax.swing.JComponent.paint</a:t>
            </a:r>
            <a:r>
              <a:rPr lang="en-US" sz="700">
                <a:solidFill>
                  <a:srgbClr val="007B00"/>
                </a:solidFill>
                <a:latin typeface="Consolas" panose="020B0609020204030204" pitchFamily="49" charset="0"/>
                <a:cs typeface="Consolas" panose="020B0609020204030204" pitchFamily="49" charset="0"/>
              </a:rPr>
              <a:t>(JComponent.java:1042)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java.awt.GraphicsCallback$PaintCallback.run</a:t>
            </a:r>
            <a:r>
              <a:rPr lang="en-US" sz="700">
                <a:solidFill>
                  <a:srgbClr val="007B00"/>
                </a:solidFill>
                <a:latin typeface="Consolas" panose="020B0609020204030204" pitchFamily="49" charset="0"/>
                <a:cs typeface="Consolas" panose="020B0609020204030204" pitchFamily="49" charset="0"/>
              </a:rPr>
              <a:t>(GraphicsCallback.java:39)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sun.awt.SunGraphicsCallback.runOneComponent</a:t>
            </a:r>
            <a:r>
              <a:rPr lang="en-US" sz="700">
                <a:solidFill>
                  <a:srgbClr val="007B00"/>
                </a:solidFill>
                <a:latin typeface="Consolas" panose="020B0609020204030204" pitchFamily="49" charset="0"/>
                <a:cs typeface="Consolas" panose="020B0609020204030204" pitchFamily="49" charset="0"/>
              </a:rPr>
              <a:t>(SunGraphicsCallback.java:79)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sun.awt.SunGraphicsCallback.runComponents</a:t>
            </a:r>
            <a:r>
              <a:rPr lang="en-US" sz="700">
                <a:solidFill>
                  <a:srgbClr val="007B00"/>
                </a:solidFill>
                <a:latin typeface="Consolas" panose="020B0609020204030204" pitchFamily="49" charset="0"/>
                <a:cs typeface="Consolas" panose="020B0609020204030204" pitchFamily="49" charset="0"/>
              </a:rPr>
              <a:t>(SunGraphicsCallback.java:116)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java.awt.Container.paint</a:t>
            </a:r>
            <a:r>
              <a:rPr lang="en-US" sz="700">
                <a:solidFill>
                  <a:srgbClr val="007B00"/>
                </a:solidFill>
                <a:latin typeface="Consolas" panose="020B0609020204030204" pitchFamily="49" charset="0"/>
                <a:cs typeface="Consolas" panose="020B0609020204030204" pitchFamily="49" charset="0"/>
              </a:rPr>
              <a:t>(Container.java:1978)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java.awt.Window.paint</a:t>
            </a:r>
            <a:r>
              <a:rPr lang="en-US" sz="700">
                <a:solidFill>
                  <a:srgbClr val="007B00"/>
                </a:solidFill>
                <a:latin typeface="Consolas" panose="020B0609020204030204" pitchFamily="49" charset="0"/>
                <a:cs typeface="Consolas" panose="020B0609020204030204" pitchFamily="49" charset="0"/>
              </a:rPr>
              <a:t>(Window.java:3906)</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javax.swing.RepaintManager$4.run(RepaintManager.java:842)</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javax.swing.RepaintManager$4.run(RepaintManager.java:814)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(RepaintManager.java:814)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javax.swing.RepaintManager.paintDirtyRegions</a:t>
            </a:r>
            <a:r>
              <a:rPr lang="en-US" sz="700">
                <a:solidFill>
                  <a:srgbClr val="007B00"/>
                </a:solidFill>
                <a:latin typeface="Consolas" panose="020B0609020204030204" pitchFamily="49" charset="0"/>
                <a:cs typeface="Consolas" panose="020B0609020204030204" pitchFamily="49" charset="0"/>
              </a:rPr>
              <a:t>(RepaintManager.java:789)</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javax.swing.RepaintManager.prePaintDirtyRegions</a:t>
            </a:r>
            <a:r>
              <a:rPr lang="en-US" sz="700">
                <a:solidFill>
                  <a:srgbClr val="007B00"/>
                </a:solidFill>
                <a:latin typeface="Consolas" panose="020B0609020204030204" pitchFamily="49" charset="0"/>
                <a:cs typeface="Consolas" panose="020B0609020204030204" pitchFamily="49" charset="0"/>
              </a:rPr>
              <a:t>(RepaintManager.java:738)</a:t>
            </a:r>
          </a:p>
          <a:p>
            <a:pPr marL="0" indent="0">
              <a:buNone/>
            </a:pPr>
            <a:r>
              <a:rPr lang="en-US" sz="700">
                <a:solidFill>
                  <a:srgbClr val="007B00"/>
                </a:solidFill>
                <a:latin typeface="Consolas" panose="020B0609020204030204" pitchFamily="49" charset="0"/>
                <a:cs typeface="Consolas" panose="020B0609020204030204" pitchFamily="49" charset="0"/>
              </a:rPr>
              <a:t>	at javax.swing.RepaintManager.access$1200(RepaintManager.java:64)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javax.swing.RepaintManager$ProcessingRunnable.run</a:t>
            </a:r>
            <a:r>
              <a:rPr lang="en-US" sz="700">
                <a:solidFill>
                  <a:srgbClr val="007B00"/>
                </a:solidFill>
                <a:latin typeface="Consolas" panose="020B0609020204030204" pitchFamily="49" charset="0"/>
                <a:cs typeface="Consolas" panose="020B0609020204030204" pitchFamily="49" charset="0"/>
              </a:rPr>
              <a:t>(RepaintManager.java:1732)</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java.awt.event.InvocationEvent.dispatch</a:t>
            </a:r>
            <a:r>
              <a:rPr lang="en-US" sz="700">
                <a:solidFill>
                  <a:srgbClr val="007B00"/>
                </a:solidFill>
                <a:latin typeface="Consolas" panose="020B0609020204030204" pitchFamily="49" charset="0"/>
                <a:cs typeface="Consolas" panose="020B0609020204030204" pitchFamily="49" charset="0"/>
              </a:rPr>
              <a:t>(InvocationEvent.java:311)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java.awt.EventQueue.dispatchEventImpl</a:t>
            </a:r>
            <a:r>
              <a:rPr lang="en-US" sz="700">
                <a:solidFill>
                  <a:srgbClr val="007B00"/>
                </a:solidFill>
                <a:latin typeface="Consolas" panose="020B0609020204030204" pitchFamily="49" charset="0"/>
                <a:cs typeface="Consolas" panose="020B0609020204030204" pitchFamily="49" charset="0"/>
              </a:rPr>
              <a:t>(EventQueue.java:758)</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java.awt.EventQueue.access$500(EventQueue.java:97)</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java.awt.EventQueue$3.run(EventQueue.java:709)</a:t>
            </a:r>
          </a:p>
          <a:p>
            <a:pPr marL="0" indent="0">
              <a:buNone/>
            </a:pPr>
            <a:r>
              <a:rPr lang="en-US" sz="700">
                <a:solidFill>
                  <a:srgbClr val="007B00"/>
                </a:solidFill>
                <a:latin typeface="Consolas" panose="020B0609020204030204" pitchFamily="49" charset="0"/>
                <a:cs typeface="Consolas" panose="020B0609020204030204" pitchFamily="49" charset="0"/>
              </a:rPr>
              <a:t>	at java.awt.EventQueue$3.run(EventQueue.java:703)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java.security.AccessController.doPrivileged</a:t>
            </a:r>
            <a:r>
              <a:rPr lang="en-US" sz="700">
                <a:solidFill>
                  <a:srgbClr val="007B00"/>
                </a:solidFill>
                <a:latin typeface="Consolas" panose="020B0609020204030204" pitchFamily="49" charset="0"/>
                <a:cs typeface="Consolas" panose="020B0609020204030204" pitchFamily="49" charset="0"/>
              </a:rPr>
              <a:t>(Native Method)</a:t>
            </a:r>
          </a:p>
          <a:p>
            <a:pPr marL="0" indent="0">
              <a:buNone/>
            </a:pPr>
            <a:r>
              <a:rPr lang="en-US" sz="700">
                <a:solidFill>
                  <a:srgbClr val="007B00"/>
                </a:solidFill>
                <a:latin typeface="Consolas" panose="020B0609020204030204" pitchFamily="49" charset="0"/>
                <a:cs typeface="Consolas" panose="020B0609020204030204" pitchFamily="49" charset="0"/>
              </a:rPr>
              <a:t>	at java.security.ProtectionDomain$JavaSecurityAccessImpl.doIntersectionPrivilege(ProtectionDomain.java:74)</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java.awt.EventQueue.dispatchEvent</a:t>
            </a:r>
            <a:r>
              <a:rPr lang="en-US" sz="700">
                <a:solidFill>
                  <a:srgbClr val="007B00"/>
                </a:solidFill>
                <a:latin typeface="Consolas" panose="020B0609020204030204" pitchFamily="49" charset="0"/>
                <a:cs typeface="Consolas" panose="020B0609020204030204" pitchFamily="49" charset="0"/>
              </a:rPr>
              <a:t>(EventQueue.java:728)</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java.awt.EventDispatchThread.pumpOneEventForFilters</a:t>
            </a:r>
            <a:r>
              <a:rPr lang="en-US" sz="700">
                <a:solidFill>
                  <a:srgbClr val="007B00"/>
                </a:solidFill>
                <a:latin typeface="Consolas" panose="020B0609020204030204" pitchFamily="49" charset="0"/>
                <a:cs typeface="Consolas" panose="020B0609020204030204" pitchFamily="49" charset="0"/>
              </a:rPr>
              <a:t>(EventDispatchThread.java:205)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java.awt.EventDispatchThread.pumpEventsForFilter</a:t>
            </a:r>
            <a:r>
              <a:rPr lang="en-US" sz="700">
                <a:solidFill>
                  <a:srgbClr val="007B00"/>
                </a:solidFill>
                <a:latin typeface="Consolas" panose="020B0609020204030204" pitchFamily="49" charset="0"/>
                <a:cs typeface="Consolas" panose="020B0609020204030204" pitchFamily="49" charset="0"/>
              </a:rPr>
              <a:t>(EventDispatchThread.java:116)</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java.awt.EventDispatchThread.pumpEventsForHierarchy</a:t>
            </a:r>
            <a:r>
              <a:rPr lang="en-US" sz="700">
                <a:solidFill>
                  <a:srgbClr val="007B00"/>
                </a:solidFill>
                <a:latin typeface="Consolas" panose="020B0609020204030204" pitchFamily="49" charset="0"/>
                <a:cs typeface="Consolas" panose="020B0609020204030204" pitchFamily="49" charset="0"/>
              </a:rPr>
              <a:t>(EventDispatchThread.java:105)</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(EventDispatchThread.java:101)</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java.awt.EventDispatchThread.pumpEvents</a:t>
            </a:r>
            <a:r>
              <a:rPr lang="en-US" sz="700">
                <a:solidFill>
                  <a:srgbClr val="007B00"/>
                </a:solidFill>
                <a:latin typeface="Consolas" panose="020B0609020204030204" pitchFamily="49" charset="0"/>
                <a:cs typeface="Consolas" panose="020B0609020204030204" pitchFamily="49" charset="0"/>
              </a:rPr>
              <a:t>(EventDispatchThread.java:93)</a:t>
            </a:r>
          </a:p>
          <a:p>
            <a:pPr marL="0" indent="0">
              <a:buNone/>
            </a:pPr>
            <a:r>
              <a:rPr lang="en-US" sz="700">
                <a:solidFill>
                  <a:srgbClr val="007B00"/>
                </a:solidFill>
                <a:latin typeface="Consolas" panose="020B0609020204030204" pitchFamily="49" charset="0"/>
                <a:cs typeface="Consolas" panose="020B0609020204030204" pitchFamily="49" charset="0"/>
              </a:rPr>
              <a:t>	at </a:t>
            </a:r>
            <a:r>
              <a:rPr lang="en-US" sz="700" err="1">
                <a:solidFill>
                  <a:srgbClr val="007B00"/>
                </a:solidFill>
                <a:latin typeface="Consolas" panose="020B0609020204030204" pitchFamily="49" charset="0"/>
                <a:cs typeface="Consolas" panose="020B0609020204030204" pitchFamily="49" charset="0"/>
              </a:rPr>
              <a:t>java.awt.EventDispatchThread.run</a:t>
            </a:r>
            <a:r>
              <a:rPr lang="en-US" sz="700">
                <a:solidFill>
                  <a:srgbClr val="007B00"/>
                </a:solidFill>
                <a:latin typeface="Consolas" panose="020B0609020204030204" pitchFamily="49" charset="0"/>
                <a:cs typeface="Consolas" panose="020B0609020204030204" pitchFamily="49" charset="0"/>
              </a:rPr>
              <a:t>(EventDispatchThread.java:82)</a:t>
            </a:r>
          </a:p>
        </p:txBody>
      </p:sp>
    </p:spTree>
    <p:extLst>
      <p:ext uri="{BB962C8B-B14F-4D97-AF65-F5344CB8AC3E}">
        <p14:creationId xmlns:p14="http://schemas.microsoft.com/office/powerpoint/2010/main" val="332596316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3E193D-44D7-B9E2-3AF2-77EA68A1980E}"/>
              </a:ext>
            </a:extLst>
          </p:cNvPr>
          <p:cNvSpPr>
            <a:spLocks noGrp="1"/>
          </p:cNvSpPr>
          <p:nvPr>
            <p:ph type="title"/>
          </p:nvPr>
        </p:nvSpPr>
        <p:spPr/>
        <p:txBody>
          <a:bodyPr/>
          <a:lstStyle/>
          <a:p>
            <a:r>
              <a:rPr lang="en-US"/>
              <a:t>stack trace</a:t>
            </a:r>
          </a:p>
        </p:txBody>
      </p:sp>
      <p:sp>
        <p:nvSpPr>
          <p:cNvPr id="4" name="Content Placeholder 3">
            <a:extLst>
              <a:ext uri="{FF2B5EF4-FFF2-40B4-BE49-F238E27FC236}">
                <a16:creationId xmlns:a16="http://schemas.microsoft.com/office/drawing/2014/main" id="{CF727B18-E89E-63EA-D540-1B6B49C6683E}"/>
              </a:ext>
            </a:extLst>
          </p:cNvPr>
          <p:cNvSpPr>
            <a:spLocks noGrp="1"/>
          </p:cNvSpPr>
          <p:nvPr>
            <p:ph sz="quarter" idx="10"/>
          </p:nvPr>
        </p:nvSpPr>
        <p:spPr/>
        <p:txBody>
          <a:bodyPr>
            <a:noAutofit/>
          </a:bodyPr>
          <a:lstStyle/>
          <a:p>
            <a:r>
              <a:rPr lang="en-US"/>
              <a:t>a </a:t>
            </a:r>
            <a:r>
              <a:rPr lang="en-US" b="1"/>
              <a:t>stack trace </a:t>
            </a:r>
            <a:r>
              <a:rPr lang="en-US"/>
              <a:t>is the state of the call stack (all the functions that got called and haven't returned yet), usually printed when your program crashes</a:t>
            </a:r>
          </a:p>
          <a:p>
            <a:pPr marL="0" indent="0">
              <a:buNone/>
            </a:pPr>
            <a:endParaRPr lang="en-US" sz="700" b="1"/>
          </a:p>
          <a:p>
            <a:pPr marL="0" indent="0">
              <a:buNone/>
            </a:pPr>
            <a:r>
              <a:rPr lang="en-US" sz="700" b="1" err="1">
                <a:solidFill>
                  <a:srgbClr val="007B00"/>
                </a:solidFill>
                <a:latin typeface="Consolas" panose="020B0609020204030204" pitchFamily="49" charset="0"/>
                <a:cs typeface="Consolas" panose="020B0609020204030204" pitchFamily="49" charset="0"/>
              </a:rPr>
              <a:t>java.lang.NullPointerException</a:t>
            </a:r>
            <a:endParaRPr lang="en-US" sz="700" b="1">
              <a:solidFill>
                <a:srgbClr val="007B00"/>
              </a:solidFill>
              <a:latin typeface="Consolas" panose="020B0609020204030204" pitchFamily="49" charset="0"/>
              <a:cs typeface="Consolas" panose="020B0609020204030204" pitchFamily="49" charset="0"/>
            </a:endParaRPr>
          </a:p>
          <a:p>
            <a:pPr marL="0" indent="0">
              <a:buNone/>
            </a:pPr>
            <a:r>
              <a:rPr lang="en-US" sz="700" b="1">
                <a:solidFill>
                  <a:srgbClr val="007B00"/>
                </a:solidFill>
                <a:latin typeface="Consolas" panose="020B0609020204030204" pitchFamily="49" charset="0"/>
                <a:cs typeface="Consolas" panose="020B0609020204030204" pitchFamily="49" charset="0"/>
              </a:rPr>
              <a:t>	at HW03.setup(HW03.java:70)</a:t>
            </a:r>
          </a:p>
        </p:txBody>
      </p:sp>
    </p:spTree>
    <p:extLst>
      <p:ext uri="{BB962C8B-B14F-4D97-AF65-F5344CB8AC3E}">
        <p14:creationId xmlns:p14="http://schemas.microsoft.com/office/powerpoint/2010/main" val="1997661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how did the starter code come to be?</a:t>
            </a:r>
          </a:p>
        </p:txBody>
      </p:sp>
    </p:spTree>
    <p:extLst>
      <p:ext uri="{BB962C8B-B14F-4D97-AF65-F5344CB8AC3E}">
        <p14:creationId xmlns:p14="http://schemas.microsoft.com/office/powerpoint/2010/main" val="6311145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run the starter code</a:t>
            </a:r>
          </a:p>
        </p:txBody>
      </p:sp>
    </p:spTree>
    <p:extLst>
      <p:ext uri="{BB962C8B-B14F-4D97-AF65-F5344CB8AC3E}">
        <p14:creationId xmlns:p14="http://schemas.microsoft.com/office/powerpoint/2010/main" val="23409414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delete the starter code</a:t>
            </a:r>
          </a:p>
        </p:txBody>
      </p:sp>
    </p:spTree>
    <p:extLst>
      <p:ext uri="{BB962C8B-B14F-4D97-AF65-F5344CB8AC3E}">
        <p14:creationId xmlns:p14="http://schemas.microsoft.com/office/powerpoint/2010/main" val="73149588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get familiar with </a:t>
            </a:r>
            <a:r>
              <a:rPr lang="en-US">
                <a:latin typeface="Consolas" panose="020B0609020204030204" pitchFamily="49" charset="0"/>
                <a:cs typeface="Consolas" panose="020B0609020204030204" pitchFamily="49" charset="0"/>
              </a:rPr>
              <a:t>App</a:t>
            </a:r>
            <a:br>
              <a:rPr lang="en-US"/>
            </a:br>
            <a:r>
              <a:rPr lang="en-US" sz="1800">
                <a:latin typeface="Consolas" panose="020B0609020204030204" pitchFamily="49" charset="0"/>
                <a:cs typeface="Consolas" panose="020B0609020204030204" pitchFamily="49" charset="0"/>
              </a:rPr>
              <a:t>setup()</a:t>
            </a:r>
            <a:r>
              <a:rPr lang="en-US" sz="1800"/>
              <a:t> runs once at the beginning</a:t>
            </a:r>
            <a:br>
              <a:rPr lang="en-US" sz="1800"/>
            </a:br>
            <a:r>
              <a:rPr lang="en-US" sz="1800">
                <a:latin typeface="Consolas" panose="020B0609020204030204" pitchFamily="49" charset="0"/>
                <a:cs typeface="Consolas" panose="020B0609020204030204" pitchFamily="49" charset="0"/>
              </a:rPr>
              <a:t>loop()</a:t>
            </a:r>
            <a:r>
              <a:rPr lang="en-US" sz="1800"/>
              <a:t> runs over and over, once per </a:t>
            </a:r>
            <a:r>
              <a:rPr lang="en-US" sz="1800" b="1"/>
              <a:t>frame</a:t>
            </a:r>
            <a:br>
              <a:rPr lang="en-US" sz="1800"/>
            </a:br>
            <a:br>
              <a:rPr lang="en-US" sz="1800"/>
            </a:br>
            <a:r>
              <a:rPr lang="en-US" sz="1800"/>
              <a:t>during a </a:t>
            </a:r>
            <a:r>
              <a:rPr lang="en-US" sz="1800" b="1"/>
              <a:t>frame</a:t>
            </a:r>
            <a:r>
              <a:rPr lang="en-US" sz="1800"/>
              <a:t> (like a frame of a movie) 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124983692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09452ECE-DA9E-FBF7-4AC0-73C9F32D1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989E7-0F7A-9C04-FD01-530B39469571}"/>
              </a:ext>
            </a:extLst>
          </p:cNvPr>
          <p:cNvGrpSpPr/>
          <p:nvPr/>
        </p:nvGrpSpPr>
        <p:grpSpPr>
          <a:xfrm>
            <a:off x="3355449" y="1669770"/>
            <a:ext cx="4412974" cy="401141"/>
            <a:chOff x="3355449" y="1669770"/>
            <a:chExt cx="4412974" cy="401141"/>
          </a:xfrm>
        </p:grpSpPr>
        <p:sp>
          <p:nvSpPr>
            <p:cNvPr id="3" name="Rectangle 2">
              <a:extLst>
                <a:ext uri="{FF2B5EF4-FFF2-40B4-BE49-F238E27FC236}">
                  <a16:creationId xmlns:a16="http://schemas.microsoft.com/office/drawing/2014/main" id="{45659D42-FADA-7147-4315-04EE3107D21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BA7C80DE-5EF0-8195-CADD-2CC0BAB7EF1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6" name="Group 5">
            <a:extLst>
              <a:ext uri="{FF2B5EF4-FFF2-40B4-BE49-F238E27FC236}">
                <a16:creationId xmlns:a16="http://schemas.microsoft.com/office/drawing/2014/main" id="{B83626BB-E6FD-1D00-A2EC-BC0BEDA19633}"/>
              </a:ext>
            </a:extLst>
          </p:cNvPr>
          <p:cNvGrpSpPr/>
          <p:nvPr/>
        </p:nvGrpSpPr>
        <p:grpSpPr>
          <a:xfrm>
            <a:off x="3468092" y="1501008"/>
            <a:ext cx="4412974" cy="401141"/>
            <a:chOff x="3355449" y="1669770"/>
            <a:chExt cx="4412974" cy="401141"/>
          </a:xfrm>
        </p:grpSpPr>
        <p:sp>
          <p:nvSpPr>
            <p:cNvPr id="7" name="Rectangle 6">
              <a:extLst>
                <a:ext uri="{FF2B5EF4-FFF2-40B4-BE49-F238E27FC236}">
                  <a16:creationId xmlns:a16="http://schemas.microsoft.com/office/drawing/2014/main" id="{3F90834E-6813-FD14-524D-122F6138293A}"/>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1A0A36FB-595A-30D6-2342-72F7B4EABFC8}"/>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9" name="Group 8">
            <a:extLst>
              <a:ext uri="{FF2B5EF4-FFF2-40B4-BE49-F238E27FC236}">
                <a16:creationId xmlns:a16="http://schemas.microsoft.com/office/drawing/2014/main" id="{B5BAAE0C-00B4-2855-C9DB-3F1DEB77CB4C}"/>
              </a:ext>
            </a:extLst>
          </p:cNvPr>
          <p:cNvGrpSpPr/>
          <p:nvPr/>
        </p:nvGrpSpPr>
        <p:grpSpPr>
          <a:xfrm>
            <a:off x="3617843" y="1297135"/>
            <a:ext cx="4412974" cy="401141"/>
            <a:chOff x="3355449" y="1669770"/>
            <a:chExt cx="4412974" cy="401141"/>
          </a:xfrm>
        </p:grpSpPr>
        <p:sp>
          <p:nvSpPr>
            <p:cNvPr id="10" name="Rectangle 9">
              <a:extLst>
                <a:ext uri="{FF2B5EF4-FFF2-40B4-BE49-F238E27FC236}">
                  <a16:creationId xmlns:a16="http://schemas.microsoft.com/office/drawing/2014/main" id="{985DD6B5-8F46-82C0-B8CA-A2989A1F8CC2}"/>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5A85572-EED9-3D43-EC5A-E1A1B1964AAA}"/>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2" name="Group 11">
            <a:extLst>
              <a:ext uri="{FF2B5EF4-FFF2-40B4-BE49-F238E27FC236}">
                <a16:creationId xmlns:a16="http://schemas.microsoft.com/office/drawing/2014/main" id="{25149C45-7489-4278-1D17-73CC3D5991E2}"/>
              </a:ext>
            </a:extLst>
          </p:cNvPr>
          <p:cNvGrpSpPr/>
          <p:nvPr/>
        </p:nvGrpSpPr>
        <p:grpSpPr>
          <a:xfrm>
            <a:off x="3746388" y="1091729"/>
            <a:ext cx="4412974" cy="401141"/>
            <a:chOff x="3355449" y="1669770"/>
            <a:chExt cx="4412974" cy="401141"/>
          </a:xfrm>
        </p:grpSpPr>
        <p:sp>
          <p:nvSpPr>
            <p:cNvPr id="13" name="Rectangle 12">
              <a:extLst>
                <a:ext uri="{FF2B5EF4-FFF2-40B4-BE49-F238E27FC236}">
                  <a16:creationId xmlns:a16="http://schemas.microsoft.com/office/drawing/2014/main" id="{F8CBCA25-6938-C8D7-DEF2-60063720A74F}"/>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87662944-7736-5CAC-AF54-F1493AF8A334}"/>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5" name="Group 14">
            <a:extLst>
              <a:ext uri="{FF2B5EF4-FFF2-40B4-BE49-F238E27FC236}">
                <a16:creationId xmlns:a16="http://schemas.microsoft.com/office/drawing/2014/main" id="{CE7FB24B-A071-9439-A48C-EE66AB6641FF}"/>
              </a:ext>
            </a:extLst>
          </p:cNvPr>
          <p:cNvGrpSpPr/>
          <p:nvPr/>
        </p:nvGrpSpPr>
        <p:grpSpPr>
          <a:xfrm>
            <a:off x="3866983" y="846562"/>
            <a:ext cx="4412974" cy="401141"/>
            <a:chOff x="3355449" y="1669770"/>
            <a:chExt cx="4412974" cy="401141"/>
          </a:xfrm>
        </p:grpSpPr>
        <p:sp>
          <p:nvSpPr>
            <p:cNvPr id="16" name="Rectangle 15">
              <a:extLst>
                <a:ext uri="{FF2B5EF4-FFF2-40B4-BE49-F238E27FC236}">
                  <a16:creationId xmlns:a16="http://schemas.microsoft.com/office/drawing/2014/main" id="{4B53E5F6-F90E-CD28-E7EF-D8E0F61E594B}"/>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441487FC-A2DD-8834-48D3-A32C6ACF7F9E}"/>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18" name="Group 17">
            <a:extLst>
              <a:ext uri="{FF2B5EF4-FFF2-40B4-BE49-F238E27FC236}">
                <a16:creationId xmlns:a16="http://schemas.microsoft.com/office/drawing/2014/main" id="{11F8821F-DB9B-4090-CFB4-CF7807776D71}"/>
              </a:ext>
            </a:extLst>
          </p:cNvPr>
          <p:cNvGrpSpPr/>
          <p:nvPr/>
        </p:nvGrpSpPr>
        <p:grpSpPr>
          <a:xfrm>
            <a:off x="3963724" y="633204"/>
            <a:ext cx="4412974" cy="401141"/>
            <a:chOff x="3355449" y="1669770"/>
            <a:chExt cx="4412974" cy="401141"/>
          </a:xfrm>
        </p:grpSpPr>
        <p:sp>
          <p:nvSpPr>
            <p:cNvPr id="19" name="Rectangle 18">
              <a:extLst>
                <a:ext uri="{FF2B5EF4-FFF2-40B4-BE49-F238E27FC236}">
                  <a16:creationId xmlns:a16="http://schemas.microsoft.com/office/drawing/2014/main" id="{39FDDE1E-31F5-9E0F-5D7D-9BF001D4A251}"/>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2289BC86-E624-72B0-2376-123232B7C223}"/>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1" name="Group 20">
            <a:extLst>
              <a:ext uri="{FF2B5EF4-FFF2-40B4-BE49-F238E27FC236}">
                <a16:creationId xmlns:a16="http://schemas.microsoft.com/office/drawing/2014/main" id="{02AAC11E-5273-AA5D-6CF3-CD015C09A13E}"/>
              </a:ext>
            </a:extLst>
          </p:cNvPr>
          <p:cNvGrpSpPr/>
          <p:nvPr/>
        </p:nvGrpSpPr>
        <p:grpSpPr>
          <a:xfrm>
            <a:off x="4068416" y="380086"/>
            <a:ext cx="4412974" cy="401141"/>
            <a:chOff x="3355449" y="1669770"/>
            <a:chExt cx="4412974" cy="401141"/>
          </a:xfrm>
        </p:grpSpPr>
        <p:sp>
          <p:nvSpPr>
            <p:cNvPr id="22" name="Rectangle 21">
              <a:extLst>
                <a:ext uri="{FF2B5EF4-FFF2-40B4-BE49-F238E27FC236}">
                  <a16:creationId xmlns:a16="http://schemas.microsoft.com/office/drawing/2014/main" id="{DD3B1A52-938C-0263-3B40-304B0A8F4F14}"/>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extBox 22">
              <a:extLst>
                <a:ext uri="{FF2B5EF4-FFF2-40B4-BE49-F238E27FC236}">
                  <a16:creationId xmlns:a16="http://schemas.microsoft.com/office/drawing/2014/main" id="{11881CD7-CB74-E05F-4C74-F8A15FAB6B67}"/>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4" name="Group 23">
            <a:extLst>
              <a:ext uri="{FF2B5EF4-FFF2-40B4-BE49-F238E27FC236}">
                <a16:creationId xmlns:a16="http://schemas.microsoft.com/office/drawing/2014/main" id="{C6BF67A8-BD45-8AB5-969D-91CD8CA17F50}"/>
              </a:ext>
            </a:extLst>
          </p:cNvPr>
          <p:cNvGrpSpPr/>
          <p:nvPr/>
        </p:nvGrpSpPr>
        <p:grpSpPr>
          <a:xfrm>
            <a:off x="4189011" y="158775"/>
            <a:ext cx="4412974" cy="401141"/>
            <a:chOff x="3355449" y="1669770"/>
            <a:chExt cx="4412974" cy="401141"/>
          </a:xfrm>
        </p:grpSpPr>
        <p:sp>
          <p:nvSpPr>
            <p:cNvPr id="25" name="Rectangle 24">
              <a:extLst>
                <a:ext uri="{FF2B5EF4-FFF2-40B4-BE49-F238E27FC236}">
                  <a16:creationId xmlns:a16="http://schemas.microsoft.com/office/drawing/2014/main" id="{12205DFC-8B65-2087-67DB-002655317429}"/>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4AC3A06F-8783-0BF4-B64E-DF5640CE5D82}"/>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grpSp>
        <p:nvGrpSpPr>
          <p:cNvPr id="27" name="Group 26">
            <a:extLst>
              <a:ext uri="{FF2B5EF4-FFF2-40B4-BE49-F238E27FC236}">
                <a16:creationId xmlns:a16="http://schemas.microsoft.com/office/drawing/2014/main" id="{A6CCCFCB-B43D-C6DB-727B-C9B62A10030D}"/>
              </a:ext>
            </a:extLst>
          </p:cNvPr>
          <p:cNvGrpSpPr/>
          <p:nvPr/>
        </p:nvGrpSpPr>
        <p:grpSpPr>
          <a:xfrm>
            <a:off x="4341411" y="-102292"/>
            <a:ext cx="4412974" cy="401141"/>
            <a:chOff x="3355449" y="1669770"/>
            <a:chExt cx="4412974" cy="401141"/>
          </a:xfrm>
        </p:grpSpPr>
        <p:sp>
          <p:nvSpPr>
            <p:cNvPr id="28" name="Rectangle 27">
              <a:extLst>
                <a:ext uri="{FF2B5EF4-FFF2-40B4-BE49-F238E27FC236}">
                  <a16:creationId xmlns:a16="http://schemas.microsoft.com/office/drawing/2014/main" id="{FE719570-B31C-73C1-ED09-AAA21D86045C}"/>
                </a:ext>
              </a:extLst>
            </p:cNvPr>
            <p:cNvSpPr/>
            <p:nvPr/>
          </p:nvSpPr>
          <p:spPr>
            <a:xfrm rot="799928">
              <a:off x="3355449" y="1669770"/>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TextBox 28">
              <a:extLst>
                <a:ext uri="{FF2B5EF4-FFF2-40B4-BE49-F238E27FC236}">
                  <a16:creationId xmlns:a16="http://schemas.microsoft.com/office/drawing/2014/main" id="{A26782D8-6E05-171C-B435-0615FD6E1A3C}"/>
                </a:ext>
              </a:extLst>
            </p:cNvPr>
            <p:cNvSpPr txBox="1"/>
            <p:nvPr/>
          </p:nvSpPr>
          <p:spPr>
            <a:xfrm>
              <a:off x="3959748" y="1701579"/>
              <a:ext cx="3808675" cy="369332"/>
            </a:xfrm>
            <a:prstGeom prst="rect">
              <a:avLst/>
            </a:prstGeom>
            <a:solidFill>
              <a:schemeClr val="bg1"/>
            </a:solidFill>
          </p:spPr>
          <p:txBody>
            <a:bodyPr wrap="square" rtlCol="0">
              <a:spAutoFit/>
            </a:bodyPr>
            <a:lstStyle/>
            <a:p>
              <a:r>
                <a:rPr lang="en-US">
                  <a:latin typeface="Consolas" panose="020B0609020204030204" pitchFamily="49" charset="0"/>
                  <a:cs typeface="Consolas" panose="020B0609020204030204" pitchFamily="49" charset="0"/>
                </a:rPr>
                <a:t>loop();</a:t>
              </a:r>
              <a:r>
                <a:rPr lang="en-US">
                  <a:solidFill>
                    <a:schemeClr val="accent1"/>
                  </a:solidFill>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update and draw</a:t>
              </a:r>
            </a:p>
          </p:txBody>
        </p:sp>
      </p:grpSp>
    </p:spTree>
    <p:extLst>
      <p:ext uri="{BB962C8B-B14F-4D97-AF65-F5344CB8AC3E}">
        <p14:creationId xmlns:p14="http://schemas.microsoft.com/office/powerpoint/2010/main" val="7708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draw a circle for the player</a:t>
            </a:r>
            <a:br>
              <a:rPr lang="en-US"/>
            </a:br>
            <a:r>
              <a:rPr lang="en-US" sz="1800"/>
              <a:t>get something (anything) on the screen </a:t>
            </a:r>
            <a:r>
              <a:rPr lang="en-US" sz="1800">
                <a:sym typeface="Wingdings" pitchFamily="2" charset="2"/>
              </a:rPr>
              <a:t></a:t>
            </a:r>
            <a:endParaRPr lang="en-US"/>
          </a:p>
        </p:txBody>
      </p:sp>
    </p:spTree>
    <p:extLst>
      <p:ext uri="{BB962C8B-B14F-4D97-AF65-F5344CB8AC3E}">
        <p14:creationId xmlns:p14="http://schemas.microsoft.com/office/powerpoint/2010/main" val="29775340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move the player around</a:t>
            </a:r>
            <a:br>
              <a:rPr lang="en-US"/>
            </a:br>
            <a:r>
              <a:rPr lang="en-US" sz="1800"/>
              <a:t>the player's position must "persist across frames"</a:t>
            </a:r>
            <a:br>
              <a:rPr lang="en-US" sz="1800"/>
            </a:br>
            <a:r>
              <a:rPr lang="en-US" sz="1800"/>
              <a:t>the simplest approach is to make </a:t>
            </a:r>
            <a:r>
              <a:rPr lang="en-US" sz="1800" err="1">
                <a:latin typeface="+mj-lt"/>
              </a:rPr>
              <a:t>playerPosition</a:t>
            </a:r>
            <a:r>
              <a:rPr lang="en-US" sz="1800"/>
              <a:t> an instance variable of the </a:t>
            </a:r>
            <a:r>
              <a:rPr lang="en-US" sz="1800">
                <a:latin typeface="+mj-lt"/>
              </a:rPr>
              <a:t>HW03</a:t>
            </a:r>
            <a:r>
              <a:rPr lang="en-US" sz="1800"/>
              <a:t> class</a:t>
            </a:r>
            <a:br>
              <a:rPr lang="en-US" sz="1800"/>
            </a:br>
            <a:br>
              <a:rPr lang="en-US" sz="1800"/>
            </a:br>
            <a:r>
              <a:rPr lang="en-US" sz="1800"/>
              <a:t>we will initialize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setup()</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and update it in </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loop()</a:t>
            </a:r>
            <a:b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br>
            <a:r>
              <a:rPr kumimoji="0" lang="en-US" sz="1800" i="0" u="none" strike="noStrike" kern="1200" cap="none" spc="0" normalizeH="0" baseline="0" noProof="0">
                <a:ln>
                  <a:noFill/>
                </a:ln>
                <a:solidFill>
                  <a:srgbClr val="FFFFFF"/>
                </a:solidFill>
                <a:effectLst/>
                <a:uLnTx/>
                <a:uFillTx/>
                <a:latin typeface="Arial"/>
                <a:ea typeface="Segoe UI Emoji" panose="020B0502040204020203" pitchFamily="34" charset="0"/>
                <a:cs typeface="Consolas" panose="020B0609020204030204" pitchFamily="49" charset="0"/>
              </a:rPr>
              <a:t>key</a:t>
            </a:r>
            <a:r>
              <a:rPr lang="en-US" sz="1800">
                <a:solidFill>
                  <a:srgbClr val="FFFFFF"/>
                </a:solidFill>
                <a:latin typeface="Arial"/>
                <a:cs typeface="Consolas" panose="020B0609020204030204" pitchFamily="49" charset="0"/>
              </a:rPr>
              <a:t>board input is explained in the ✨Documentation✨</a:t>
            </a:r>
            <a:endParaRPr lang="en-US" b="1"/>
          </a:p>
        </p:txBody>
      </p:sp>
    </p:spTree>
    <p:extLst>
      <p:ext uri="{BB962C8B-B14F-4D97-AF65-F5344CB8AC3E}">
        <p14:creationId xmlns:p14="http://schemas.microsoft.com/office/powerpoint/2010/main" val="143410737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Player a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optional, but seems reasonable in Java</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(would have been okay to skip straight to this step;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tend not to)</a:t>
            </a:r>
            <a:endParaRPr lang="en-US"/>
          </a:p>
        </p:txBody>
      </p:sp>
    </p:spTree>
    <p:extLst>
      <p:ext uri="{BB962C8B-B14F-4D97-AF65-F5344CB8AC3E}">
        <p14:creationId xmlns:p14="http://schemas.microsoft.com/office/powerpoint/2010/main" val="320842497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make a Turret class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keep it simple!--make it similar to Player</a:t>
            </a:r>
            <a:endParaRPr lang="en-US"/>
          </a:p>
        </p:txBody>
      </p:sp>
    </p:spTree>
    <p:extLst>
      <p:ext uri="{BB962C8B-B14F-4D97-AF65-F5344CB8AC3E}">
        <p14:creationId xmlns:p14="http://schemas.microsoft.com/office/powerpoint/2010/main" val="3982316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write usage code for how we'll create and update the bullets</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since it's Week-03, we'll store a bunch of "slots" for bullets in a </a:t>
            </a: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huuuge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array</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i'll</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call currently unused slots "not alive" ("dead")</a:t>
            </a:r>
            <a:b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to fire a bullet, find the first empty slot in the bullets array and make that bullet </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alive</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a:t>
            </a:r>
            <a:endParaRPr lang="en-US"/>
          </a:p>
        </p:txBody>
      </p:sp>
    </p:spTree>
    <p:extLst>
      <p:ext uri="{BB962C8B-B14F-4D97-AF65-F5344CB8AC3E}">
        <p14:creationId xmlns:p14="http://schemas.microsoft.com/office/powerpoint/2010/main" val="293642417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t's Alive! — Rick Strater">
            <a:extLst>
              <a:ext uri="{FF2B5EF4-FFF2-40B4-BE49-F238E27FC236}">
                <a16:creationId xmlns:a16="http://schemas.microsoft.com/office/drawing/2014/main" id="{3B6F5B92-9B45-7D1E-AA83-8E96A5301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8575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4957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starting the homework</a:t>
            </a:r>
          </a:p>
        </p:txBody>
      </p:sp>
    </p:spTree>
    <p:extLst>
      <p:ext uri="{BB962C8B-B14F-4D97-AF65-F5344CB8AC3E}">
        <p14:creationId xmlns:p14="http://schemas.microsoft.com/office/powerpoint/2010/main" val="401617225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multiple turrets</a:t>
            </a:r>
          </a:p>
        </p:txBody>
      </p:sp>
    </p:spTree>
    <p:extLst>
      <p:ext uri="{BB962C8B-B14F-4D97-AF65-F5344CB8AC3E}">
        <p14:creationId xmlns:p14="http://schemas.microsoft.com/office/powerpoint/2010/main" val="61047359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fire function</a:t>
            </a:r>
          </a:p>
        </p:txBody>
      </p:sp>
    </p:spTree>
    <p:extLst>
      <p:ext uri="{BB962C8B-B14F-4D97-AF65-F5344CB8AC3E}">
        <p14:creationId xmlns:p14="http://schemas.microsoft.com/office/powerpoint/2010/main" val="174412540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42BE-21A6-E2CE-6C0F-0ACE920201BA}"/>
              </a:ext>
            </a:extLst>
          </p:cNvPr>
          <p:cNvSpPr>
            <a:spLocks noGrp="1"/>
          </p:cNvSpPr>
          <p:nvPr>
            <p:ph type="title"/>
          </p:nvPr>
        </p:nvSpPr>
        <p:spPr/>
        <p:txBody>
          <a:bodyPr/>
          <a:lstStyle/>
          <a:p>
            <a:r>
              <a:rPr lang="en-US"/>
              <a:t>extensions</a:t>
            </a:r>
          </a:p>
        </p:txBody>
      </p:sp>
    </p:spTree>
    <p:extLst>
      <p:ext uri="{BB962C8B-B14F-4D97-AF65-F5344CB8AC3E}">
        <p14:creationId xmlns:p14="http://schemas.microsoft.com/office/powerpoint/2010/main" val="317721214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D605F4-DCD0-BA70-AFBA-3E493A60F83F}"/>
              </a:ext>
            </a:extLst>
          </p:cNvPr>
          <p:cNvSpPr>
            <a:spLocks noGrp="1"/>
          </p:cNvSpPr>
          <p:nvPr>
            <p:ph type="title"/>
          </p:nvPr>
        </p:nvSpPr>
        <p:spPr/>
        <p:txBody>
          <a:bodyPr/>
          <a:lstStyle/>
          <a:p>
            <a:r>
              <a:rPr lang="en-US"/>
              <a:t>turrets flashing upon hit</a:t>
            </a:r>
            <a:br>
              <a:rPr lang="en-US"/>
            </a:br>
            <a:r>
              <a:rPr kumimoji="0" lang="en-US" sz="1800" b="0" i="0" u="none" strike="noStrike" kern="1200" cap="none" spc="0" normalizeH="0" baseline="0" noProof="0" err="1">
                <a:ln>
                  <a:noFill/>
                </a:ln>
                <a:solidFill>
                  <a:srgbClr val="FFFFFF"/>
                </a:solidFill>
                <a:effectLst/>
                <a:uLnTx/>
                <a:uFillTx/>
                <a:latin typeface="Arial"/>
                <a:ea typeface="Segoe UI Emoji" panose="020B0502040204020203" pitchFamily="34" charset="0"/>
                <a:cs typeface="+mj-cs"/>
              </a:rPr>
              <a:t>i</a:t>
            </a:r>
            <a:r>
              <a:rPr kumimoji="0" lang="en-US" sz="1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like having an instance variable called int </a:t>
            </a:r>
            <a:r>
              <a:rPr kumimoji="0" lang="en-US" sz="1800" b="0" i="0" u="none" strike="noStrike" kern="1200" cap="none" spc="0" normalizeH="0" baseline="0" noProof="0" err="1">
                <a:ln>
                  <a:noFill/>
                </a:ln>
                <a:solidFill>
                  <a:srgbClr val="FFFFFF"/>
                </a:solidFill>
                <a:effectLst/>
                <a:uLnTx/>
                <a:uFillTx/>
                <a:latin typeface="+mj-lt"/>
                <a:ea typeface="Segoe UI Emoji" panose="020B0502040204020203" pitchFamily="34" charset="0"/>
                <a:cs typeface="+mj-cs"/>
              </a:rPr>
              <a:t>framesSinceHitByBullet</a:t>
            </a:r>
            <a:r>
              <a:rPr kumimoji="0" lang="en-US" sz="1800" b="0" i="0" u="none" strike="noStrike" kern="1200" cap="none" spc="0" normalizeH="0" baseline="0" noProof="0">
                <a:ln>
                  <a:noFill/>
                </a:ln>
                <a:solidFill>
                  <a:srgbClr val="FFFFFF"/>
                </a:solidFill>
                <a:effectLst/>
                <a:uLnTx/>
                <a:uFillTx/>
                <a:latin typeface="+mj-lt"/>
                <a:ea typeface="Segoe UI Emoji" panose="020B0502040204020203" pitchFamily="34" charset="0"/>
                <a:cs typeface="+mj-cs"/>
              </a:rPr>
              <a:t>;</a:t>
            </a:r>
            <a:endParaRPr lang="en-US"/>
          </a:p>
        </p:txBody>
      </p:sp>
    </p:spTree>
    <p:extLst>
      <p:ext uri="{BB962C8B-B14F-4D97-AF65-F5344CB8AC3E}">
        <p14:creationId xmlns:p14="http://schemas.microsoft.com/office/powerpoint/2010/main" val="372418074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7C2B-5C12-221A-0FA4-00BD258B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659273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AB1A5-08C0-8B86-4476-4359EDFC0A90}"/>
              </a:ext>
            </a:extLst>
          </p:cNvPr>
          <p:cNvSpPr>
            <a:spLocks noGrp="1"/>
          </p:cNvSpPr>
          <p:nvPr>
            <p:ph type="title"/>
          </p:nvPr>
        </p:nvSpPr>
        <p:spPr/>
        <p:txBody>
          <a:bodyPr/>
          <a:lstStyle/>
          <a:p>
            <a:r>
              <a:rPr lang="en-US" sz="6600"/>
              <a:t>🎥 time</a:t>
            </a:r>
          </a:p>
        </p:txBody>
      </p:sp>
    </p:spTree>
    <p:extLst>
      <p:ext uri="{BB962C8B-B14F-4D97-AF65-F5344CB8AC3E}">
        <p14:creationId xmlns:p14="http://schemas.microsoft.com/office/powerpoint/2010/main" val="268596424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object-oriented programming</a:t>
            </a:r>
          </a:p>
        </p:txBody>
      </p:sp>
    </p:spTree>
    <p:extLst>
      <p:ext uri="{BB962C8B-B14F-4D97-AF65-F5344CB8AC3E}">
        <p14:creationId xmlns:p14="http://schemas.microsoft.com/office/powerpoint/2010/main" val="2573326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in Java, everything is a class</a:t>
            </a:r>
          </a:p>
        </p:txBody>
      </p:sp>
    </p:spTree>
    <p:extLst>
      <p:ext uri="{BB962C8B-B14F-4D97-AF65-F5344CB8AC3E}">
        <p14:creationId xmlns:p14="http://schemas.microsoft.com/office/powerpoint/2010/main" val="320005386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B4BE3-CAD8-78F5-D73A-9CF555EF46B4}"/>
              </a:ext>
            </a:extLst>
          </p:cNvPr>
          <p:cNvSpPr>
            <a:spLocks noGrp="1"/>
          </p:cNvSpPr>
          <p:nvPr>
            <p:ph type="title"/>
          </p:nvPr>
        </p:nvSpPr>
        <p:spPr/>
        <p:txBody>
          <a:bodyPr/>
          <a:lstStyle/>
          <a:p>
            <a:r>
              <a:rPr lang="en-US"/>
              <a:t>object-orientation !=</a:t>
            </a:r>
            <a:br>
              <a:rPr lang="en-US"/>
            </a:br>
            <a:r>
              <a:rPr lang="en-US"/>
              <a:t>my-code-has-objects</a:t>
            </a:r>
          </a:p>
        </p:txBody>
      </p:sp>
    </p:spTree>
    <p:extLst>
      <p:ext uri="{BB962C8B-B14F-4D97-AF65-F5344CB8AC3E}">
        <p14:creationId xmlns:p14="http://schemas.microsoft.com/office/powerpoint/2010/main" val="292756586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compression-oriented programming</a:t>
            </a:r>
          </a:p>
        </p:txBody>
      </p:sp>
    </p:spTree>
    <p:extLst>
      <p:ext uri="{BB962C8B-B14F-4D97-AF65-F5344CB8AC3E}">
        <p14:creationId xmlns:p14="http://schemas.microsoft.com/office/powerpoint/2010/main" val="392287651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neo in the matrix (int)</a:t>
            </a:r>
            <a:br>
              <a:rPr lang="en-US"/>
            </a:br>
            <a:r>
              <a:rPr lang="en-US"/>
              <a:t>int a; int b</a:t>
            </a:r>
          </a:p>
        </p:txBody>
      </p:sp>
    </p:spTree>
    <p:extLst>
      <p:ext uri="{BB962C8B-B14F-4D97-AF65-F5344CB8AC3E}">
        <p14:creationId xmlns:p14="http://schemas.microsoft.com/office/powerpoint/2010/main" val="24909798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sz="4400"/>
              <a:t>int[] </a:t>
            </a:r>
            <a:r>
              <a:rPr lang="en-US" sz="4400" err="1"/>
              <a:t>nums</a:t>
            </a:r>
            <a:r>
              <a:rPr lang="en-US" sz="4400"/>
              <a:t>;</a:t>
            </a:r>
            <a:br>
              <a:rPr lang="en-US" sz="4400"/>
            </a:br>
            <a:r>
              <a:rPr lang="en-US" sz="4400" err="1"/>
              <a:t>nums</a:t>
            </a:r>
            <a:r>
              <a:rPr lang="en-US" sz="4400"/>
              <a:t> = new int[4];</a:t>
            </a:r>
            <a:br>
              <a:rPr lang="en-US" sz="4400"/>
            </a:br>
            <a:br>
              <a:rPr lang="en-US" sz="4400"/>
            </a:br>
            <a:r>
              <a:rPr lang="en-US" sz="4400"/>
              <a:t>int[] </a:t>
            </a:r>
            <a:r>
              <a:rPr lang="en-US" sz="4400" err="1"/>
              <a:t>nums</a:t>
            </a:r>
            <a:r>
              <a:rPr lang="en-US" sz="4400"/>
              <a:t> = new int[4];</a:t>
            </a:r>
          </a:p>
        </p:txBody>
      </p:sp>
    </p:spTree>
    <p:extLst>
      <p:ext uri="{BB962C8B-B14F-4D97-AF65-F5344CB8AC3E}">
        <p14:creationId xmlns:p14="http://schemas.microsoft.com/office/powerpoint/2010/main" val="109032917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details</a:t>
            </a:r>
          </a:p>
        </p:txBody>
      </p:sp>
    </p:spTree>
    <p:extLst>
      <p:ext uri="{BB962C8B-B14F-4D97-AF65-F5344CB8AC3E}">
        <p14:creationId xmlns:p14="http://schemas.microsoft.com/office/powerpoint/2010/main" val="115963058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garbage collection</a:t>
            </a:r>
          </a:p>
        </p:txBody>
      </p:sp>
    </p:spTree>
    <p:extLst>
      <p:ext uri="{BB962C8B-B14F-4D97-AF65-F5344CB8AC3E}">
        <p14:creationId xmlns:p14="http://schemas.microsoft.com/office/powerpoint/2010/main" val="158384444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667CE-6456-E79A-2242-590316A2C7EE}"/>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357D62C5-8078-0BE5-E78E-7263099E431D}"/>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memory;</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13886315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this week, the role of Jim will be played by Jeannie &amp; Mark</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a (real-world) TODO list?</a:t>
            </a:r>
          </a:p>
          <a:p>
            <a:r>
              <a:rPr lang="en-US" sz="2400">
                <a:solidFill>
                  <a:schemeClr val="accent5"/>
                </a:solidFill>
                <a:cs typeface="Consolas" panose="020B0609020204030204" pitchFamily="49" charset="0"/>
              </a:rPr>
              <a:t>why are lists useful?</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a:t>
            </a:r>
          </a:p>
        </p:txBody>
      </p:sp>
      <p:pic>
        <p:nvPicPr>
          <p:cNvPr id="2" name="Picture 1">
            <a:extLst>
              <a:ext uri="{FF2B5EF4-FFF2-40B4-BE49-F238E27FC236}">
                <a16:creationId xmlns:a16="http://schemas.microsoft.com/office/drawing/2014/main" id="{0D203C57-DA8B-636A-EB67-377AD8BFBE55}"/>
              </a:ext>
            </a:extLst>
          </p:cNvPr>
          <p:cNvPicPr>
            <a:picLocks noChangeAspect="1"/>
          </p:cNvPicPr>
          <p:nvPr/>
        </p:nvPicPr>
        <p:blipFill>
          <a:blip r:embed="rId2"/>
          <a:stretch>
            <a:fillRect/>
          </a:stretch>
        </p:blipFill>
        <p:spPr>
          <a:xfrm>
            <a:off x="5154385" y="1153885"/>
            <a:ext cx="3880757" cy="3880757"/>
          </a:xfrm>
          <a:prstGeom prst="rect">
            <a:avLst/>
          </a:prstGeom>
        </p:spPr>
      </p:pic>
    </p:spTree>
    <p:extLst>
      <p:ext uri="{BB962C8B-B14F-4D97-AF65-F5344CB8AC3E}">
        <p14:creationId xmlns:p14="http://schemas.microsoft.com/office/powerpoint/2010/main" val="260978110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798-3F63-DEAA-7FF6-68898D1A1E33}"/>
              </a:ext>
            </a:extLst>
          </p:cNvPr>
          <p:cNvSpPr>
            <a:spLocks noGrp="1"/>
          </p:cNvSpPr>
          <p:nvPr>
            <p:ph type="title"/>
          </p:nvPr>
        </p:nvSpPr>
        <p:spPr/>
        <p:txBody>
          <a:bodyPr/>
          <a:lstStyle/>
          <a:p>
            <a:r>
              <a:rPr lang="en-US"/>
              <a:t>warmup: using lists</a:t>
            </a:r>
          </a:p>
        </p:txBody>
      </p:sp>
      <p:sp>
        <p:nvSpPr>
          <p:cNvPr id="3" name="Content Placeholder 2">
            <a:extLst>
              <a:ext uri="{FF2B5EF4-FFF2-40B4-BE49-F238E27FC236}">
                <a16:creationId xmlns:a16="http://schemas.microsoft.com/office/drawing/2014/main" id="{66C13B0C-2281-D1F2-5EE0-B2E29B86ACB3}"/>
              </a:ext>
            </a:extLst>
          </p:cNvPr>
          <p:cNvSpPr>
            <a:spLocks noGrp="1"/>
          </p:cNvSpPr>
          <p:nvPr>
            <p:ph sz="quarter" idx="10"/>
          </p:nvPr>
        </p:nvSpPr>
        <p:spPr>
          <a:xfrm>
            <a:off x="457200" y="1032612"/>
            <a:ext cx="8229600" cy="4080271"/>
          </a:xfrm>
        </p:spPr>
        <p:txBody>
          <a:bodyPr/>
          <a:lstStyle/>
          <a:p>
            <a:r>
              <a:rPr lang="en-US"/>
              <a:t>When are some real-life list examples?</a:t>
            </a:r>
          </a:p>
          <a:p>
            <a:endParaRPr lang="en-US"/>
          </a:p>
          <a:p>
            <a:r>
              <a:rPr lang="en-US"/>
              <a:t>What actions do you perform on lists?</a:t>
            </a:r>
          </a:p>
          <a:p>
            <a:endParaRPr lang="en-US"/>
          </a:p>
          <a:p>
            <a:r>
              <a:rPr lang="en-US"/>
              <a:t>What properties of lists do you care about?</a:t>
            </a:r>
          </a:p>
          <a:p>
            <a:endParaRPr lang="en-US"/>
          </a:p>
          <a:p>
            <a:r>
              <a:rPr lang="en-US"/>
              <a:t>Keep these in mind!</a:t>
            </a:r>
          </a:p>
        </p:txBody>
      </p:sp>
    </p:spTree>
    <p:extLst>
      <p:ext uri="{BB962C8B-B14F-4D97-AF65-F5344CB8AC3E}">
        <p14:creationId xmlns:p14="http://schemas.microsoft.com/office/powerpoint/2010/main" val="3502194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80193433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1174778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EC5B8-5298-9470-163C-B39E936FAE35}"/>
              </a:ext>
            </a:extLst>
          </p:cNvPr>
          <p:cNvSpPr>
            <a:spLocks noGrp="1"/>
          </p:cNvSpPr>
          <p:nvPr>
            <p:ph type="title"/>
          </p:nvPr>
        </p:nvSpPr>
        <p:spPr/>
        <p:txBody>
          <a:bodyPr/>
          <a:lstStyle/>
          <a:p>
            <a:r>
              <a:rPr lang="en-US"/>
              <a:t>limitations of arrays</a:t>
            </a:r>
          </a:p>
        </p:txBody>
      </p:sp>
      <p:sp>
        <p:nvSpPr>
          <p:cNvPr id="4" name="Content Placeholder 3">
            <a:extLst>
              <a:ext uri="{FF2B5EF4-FFF2-40B4-BE49-F238E27FC236}">
                <a16:creationId xmlns:a16="http://schemas.microsoft.com/office/drawing/2014/main" id="{775A28B0-4944-A708-2148-0E595AE15D8B}"/>
              </a:ext>
            </a:extLst>
          </p:cNvPr>
          <p:cNvSpPr>
            <a:spLocks noGrp="1"/>
          </p:cNvSpPr>
          <p:nvPr>
            <p:ph sz="quarter" idx="10"/>
          </p:nvPr>
        </p:nvSpPr>
        <p:spPr>
          <a:xfrm>
            <a:off x="457200" y="1115122"/>
            <a:ext cx="8229600" cy="3928486"/>
          </a:xfrm>
        </p:spPr>
        <p:txBody>
          <a:bodyPr/>
          <a:lstStyle/>
          <a:p>
            <a:r>
              <a:rPr lang="en-US"/>
              <a:t>think back to your days of using lists in Python</a:t>
            </a:r>
          </a:p>
          <a:p>
            <a:endParaRPr lang="en-US"/>
          </a:p>
          <a:p>
            <a:r>
              <a:rPr lang="en-US"/>
              <a:t>how do they compare to arrays in Java?</a:t>
            </a:r>
          </a:p>
          <a:p>
            <a:endParaRPr lang="en-US"/>
          </a:p>
          <a:p>
            <a:r>
              <a:rPr lang="en-US"/>
              <a:t>what are the pros/cons of arrays?</a:t>
            </a:r>
          </a:p>
        </p:txBody>
      </p:sp>
    </p:spTree>
    <p:extLst>
      <p:ext uri="{BB962C8B-B14F-4D97-AF65-F5344CB8AC3E}">
        <p14:creationId xmlns:p14="http://schemas.microsoft.com/office/powerpoint/2010/main" val="398405950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arrays are fixed-length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pPr lvl="1"/>
                <a:r>
                  <a:rPr lang="en-US"/>
                  <a:t>🙂 simple, fast (</a:t>
                </a:r>
                <a14:m>
                  <m:oMath xmlns:m="http://schemas.openxmlformats.org/officeDocument/2006/math">
                    <m:r>
                      <a:rPr lang="en-US" sz="1800" i="1" smtClean="0">
                        <a:latin typeface="Cambria Math" panose="02040503050406030204" pitchFamily="18" charset="0"/>
                      </a:rPr>
                      <m:t>𝒪</m:t>
                    </m:r>
                    <m:r>
                      <a:rPr lang="en-US" sz="1800" i="1" smtClean="0">
                        <a:latin typeface="Cambria Math" panose="02040503050406030204" pitchFamily="18" charset="0"/>
                      </a:rPr>
                      <m:t>(1)</m:t>
                    </m:r>
                  </m:oMath>
                </a14:m>
                <a:r>
                  <a:rPr lang="en-US"/>
                  <a:t> access)</a:t>
                </a:r>
              </a:p>
              <a:p>
                <a:pPr lvl="1"/>
                <a:r>
                  <a:rPr lang="en-US"/>
                  <a:t>☹️ fixed-length (what if we don't know how many elements we'll have?)</a:t>
                </a:r>
              </a:p>
              <a:p>
                <a:pPr lvl="2"/>
                <a:r>
                  <a:rPr lang="en-US" b="1"/>
                  <a:t>solution A: </a:t>
                </a:r>
                <a:r>
                  <a:rPr lang="en-US"/>
                  <a:t>make</a:t>
                </a:r>
                <a:r>
                  <a:rPr lang="en-US" b="1"/>
                  <a:t> </a:t>
                </a:r>
                <a:r>
                  <a:rPr lang="en-US"/>
                  <a:t>an array that's longer than you'll ever need</a:t>
                </a:r>
              </a:p>
              <a:p>
                <a:pPr lvl="3"/>
                <a:r>
                  <a:rPr lang="en-US"/>
                  <a:t>🔄 </a:t>
                </a:r>
                <a:r>
                  <a:rPr lang="en-US">
                    <a:effectLst/>
                    <a:latin typeface="+mj-lt"/>
                  </a:rPr>
                  <a:t>bullets</a:t>
                </a:r>
                <a:r>
                  <a:rPr lang="en-US">
                    <a:latin typeface="+mj-lt"/>
                  </a:rPr>
                  <a:t> = </a:t>
                </a:r>
                <a:r>
                  <a:rPr lang="en-US">
                    <a:solidFill>
                      <a:srgbClr val="0000FF"/>
                    </a:solidFill>
                    <a:effectLst/>
                    <a:latin typeface="+mj-lt"/>
                  </a:rPr>
                  <a:t>new</a:t>
                </a:r>
                <a:r>
                  <a:rPr lang="en-US">
                    <a:latin typeface="+mj-lt"/>
                  </a:rPr>
                  <a:t> </a:t>
                </a:r>
                <a:r>
                  <a:rPr lang="en-US">
                    <a:solidFill>
                      <a:srgbClr val="000080"/>
                    </a:solidFill>
                    <a:effectLst/>
                    <a:latin typeface="+mj-lt"/>
                  </a:rPr>
                  <a:t>Bullet</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3"/>
                <a:r>
                  <a:rPr lang="en-US"/>
                  <a:t>🙂 simple</a:t>
                </a:r>
              </a:p>
              <a:p>
                <a:pPr lvl="3"/>
                <a:r>
                  <a:rPr lang="en-US"/>
                  <a:t>☹️ wastes space, might end up not actually be long enough</a:t>
                </a:r>
              </a:p>
              <a:p>
                <a:pPr lvl="2"/>
                <a:r>
                  <a:rPr lang="en-US" b="1"/>
                  <a:t>solution B:</a:t>
                </a:r>
                <a:r>
                  <a:rPr lang="en-US"/>
                  <a:t> make an array that </a:t>
                </a:r>
                <a:r>
                  <a:rPr lang="en-US" i="1"/>
                  <a:t>grows as needed</a:t>
                </a:r>
                <a:r>
                  <a:rPr lang="en-US"/>
                  <a:t> (an </a:t>
                </a:r>
                <a:r>
                  <a:rPr lang="en-US" b="1"/>
                  <a:t>array list</a:t>
                </a:r>
                <a:r>
                  <a:rPr lang="en-US"/>
                  <a:t>)</a:t>
                </a:r>
                <a:endParaRPr lang="en-US" i="1"/>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34473787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242908449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2205886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D69F3-E931-5A09-7D83-ECEB6ABF4D07}"/>
              </a:ext>
            </a:extLst>
          </p:cNvPr>
          <p:cNvSpPr>
            <a:spLocks noGrp="1"/>
          </p:cNvSpPr>
          <p:nvPr>
            <p:ph type="title"/>
          </p:nvPr>
        </p:nvSpPr>
        <p:spPr/>
        <p:txBody>
          <a:bodyPr/>
          <a:lstStyle/>
          <a:p>
            <a:r>
              <a:rPr lang="en-US"/>
              <a:t>implementing array list</a:t>
            </a:r>
          </a:p>
        </p:txBody>
      </p:sp>
      <p:sp>
        <p:nvSpPr>
          <p:cNvPr id="3" name="Content Placeholder 2">
            <a:extLst>
              <a:ext uri="{FF2B5EF4-FFF2-40B4-BE49-F238E27FC236}">
                <a16:creationId xmlns:a16="http://schemas.microsoft.com/office/drawing/2014/main" id="{E0DD679E-1E80-362A-F4ED-802102678B38}"/>
              </a:ext>
            </a:extLst>
          </p:cNvPr>
          <p:cNvSpPr>
            <a:spLocks noGrp="1"/>
          </p:cNvSpPr>
          <p:nvPr>
            <p:ph sz="quarter" idx="10"/>
          </p:nvPr>
        </p:nvSpPr>
        <p:spPr/>
        <p:txBody>
          <a:bodyPr>
            <a:normAutofit lnSpcReduction="10000"/>
          </a:bodyPr>
          <a:lstStyle/>
          <a:p>
            <a:r>
              <a:rPr lang="en-US"/>
              <a:t>what </a:t>
            </a:r>
            <a:r>
              <a:rPr lang="en-US" b="1"/>
              <a:t>properties</a:t>
            </a:r>
            <a:r>
              <a:rPr lang="en-US"/>
              <a:t> of lists do we care about?</a:t>
            </a:r>
          </a:p>
          <a:p>
            <a:pPr lvl="1"/>
            <a:r>
              <a:rPr lang="en-US"/>
              <a:t>The items</a:t>
            </a:r>
          </a:p>
          <a:p>
            <a:pPr lvl="1"/>
            <a:r>
              <a:rPr lang="en-US"/>
              <a:t>Total number of items</a:t>
            </a:r>
          </a:p>
          <a:p>
            <a:pPr lvl="1"/>
            <a:endParaRPr lang="en-US"/>
          </a:p>
          <a:p>
            <a:r>
              <a:rPr lang="en-US"/>
              <a:t>what </a:t>
            </a:r>
            <a:r>
              <a:rPr lang="en-US" b="1"/>
              <a:t>actions</a:t>
            </a:r>
            <a:r>
              <a:rPr lang="en-US"/>
              <a:t> do we perform on lists?</a:t>
            </a:r>
          </a:p>
          <a:p>
            <a:pPr lvl="1"/>
            <a:r>
              <a:rPr lang="en-US"/>
              <a:t>adding item to end</a:t>
            </a:r>
          </a:p>
          <a:p>
            <a:pPr lvl="1"/>
            <a:r>
              <a:rPr lang="en-US"/>
              <a:t>removing item(s)</a:t>
            </a:r>
          </a:p>
          <a:p>
            <a:pPr lvl="1"/>
            <a:r>
              <a:rPr lang="en-US"/>
              <a:t>inserting item in middle</a:t>
            </a:r>
          </a:p>
          <a:p>
            <a:pPr lvl="1"/>
            <a:r>
              <a:rPr lang="en-US"/>
              <a:t>maybe sorting items? we’ll discuss this later… </a:t>
            </a:r>
          </a:p>
          <a:p>
            <a:endParaRPr lang="en-US"/>
          </a:p>
          <a:p>
            <a:r>
              <a:rPr lang="en-US"/>
              <a:t>these features will guide our implementation</a:t>
            </a:r>
          </a:p>
          <a:p>
            <a:pPr lvl="1"/>
            <a:r>
              <a:rPr lang="en-US"/>
              <a:t>properties: </a:t>
            </a:r>
            <a:r>
              <a:rPr lang="en-US" b="1"/>
              <a:t>instance variables</a:t>
            </a:r>
          </a:p>
          <a:p>
            <a:pPr lvl="1"/>
            <a:r>
              <a:rPr lang="en-US"/>
              <a:t>actions: </a:t>
            </a:r>
            <a:r>
              <a:rPr lang="en-US" b="1"/>
              <a:t>instance methods</a:t>
            </a:r>
          </a:p>
        </p:txBody>
      </p:sp>
    </p:spTree>
    <p:extLst>
      <p:ext uri="{BB962C8B-B14F-4D97-AF65-F5344CB8AC3E}">
        <p14:creationId xmlns:p14="http://schemas.microsoft.com/office/powerpoint/2010/main" val="1591381479"/>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the internal (private) array</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an array list stores its elements inside of an </a:t>
            </a:r>
            <a:r>
              <a:rPr lang="en-US" b="1"/>
              <a:t>array</a:t>
            </a:r>
          </a:p>
          <a:p>
            <a:pPr lvl="1"/>
            <a:r>
              <a:rPr lang="en-US"/>
              <a:t>an array list's </a:t>
            </a:r>
            <a:r>
              <a:rPr lang="en-US" b="1"/>
              <a:t>capacity</a:t>
            </a:r>
            <a:r>
              <a:rPr lang="en-US"/>
              <a:t> is the length of this array</a:t>
            </a:r>
          </a:p>
          <a:p>
            <a:pPr lvl="1"/>
            <a:r>
              <a:rPr lang="en-US"/>
              <a:t>an array list's </a:t>
            </a:r>
            <a:r>
              <a:rPr lang="en-US" b="1"/>
              <a:t>size</a:t>
            </a:r>
            <a:r>
              <a:rPr lang="en-US"/>
              <a:t> (</a:t>
            </a:r>
            <a:r>
              <a:rPr lang="en-US" b="1"/>
              <a:t>length</a:t>
            </a:r>
            <a:r>
              <a:rPr lang="en-US"/>
              <a:t>) is the number of (non-null) elements currently actually stored in this array</a:t>
            </a:r>
          </a:p>
        </p:txBody>
      </p:sp>
      <p:sp>
        <p:nvSpPr>
          <p:cNvPr id="4" name="TextBox 3">
            <a:extLst>
              <a:ext uri="{FF2B5EF4-FFF2-40B4-BE49-F238E27FC236}">
                <a16:creationId xmlns:a16="http://schemas.microsoft.com/office/drawing/2014/main" id="{08BF169E-0B16-08BA-32A4-0850B35D0BD7}"/>
              </a:ext>
            </a:extLst>
          </p:cNvPr>
          <p:cNvSpPr txBox="1"/>
          <p:nvPr/>
        </p:nvSpPr>
        <p:spPr>
          <a:xfrm>
            <a:off x="457200" y="2366553"/>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privateArray</a:t>
            </a:r>
            <a:r>
              <a:rPr lang="en-US">
                <a:solidFill>
                  <a:srgbClr val="000080"/>
                </a:solidFill>
                <a:latin typeface="+mj-lt"/>
                <a:cs typeface="Consolas" panose="020B0609020204030204" pitchFamily="49" charset="0"/>
              </a:rPr>
              <a:t>;</a:t>
            </a:r>
            <a:endParaRPr lang="en-US">
              <a:solidFill>
                <a:srgbClr val="000080"/>
              </a:solidFill>
              <a:latin typeface="+mj-lt"/>
            </a:endParaRPr>
          </a:p>
          <a:p>
            <a:pPr lvl="0" defTabSz="342886">
              <a:spcBef>
                <a:spcPct val="20000"/>
              </a:spcBef>
              <a:buClr>
                <a:srgbClr val="FFFFFF">
                  <a:lumMod val="65000"/>
                </a:srgbClr>
              </a:buClr>
            </a:pPr>
            <a:r>
              <a:rPr lang="en-US">
                <a:solidFill>
                  <a:srgbClr val="0000FF"/>
                </a:solidFill>
                <a:latin typeface="+mj-lt"/>
              </a:rPr>
              <a:t>    private </a:t>
            </a:r>
            <a:r>
              <a:rPr lang="en-US">
                <a:solidFill>
                  <a:srgbClr val="000080"/>
                </a:solidFill>
                <a:latin typeface="+mj-lt"/>
              </a:rPr>
              <a:t>int</a:t>
            </a:r>
            <a:r>
              <a:rPr lang="en-US">
                <a:latin typeface="+mj-lt"/>
              </a:rPr>
              <a:t> </a:t>
            </a:r>
            <a:r>
              <a:rPr lang="en-US" err="1">
                <a:latin typeface="+mj-lt"/>
              </a:rPr>
              <a:t>numberOfElementsActuallyStoredInPrivateArray</a:t>
            </a:r>
            <a:r>
              <a:rPr lang="en-US">
                <a:latin typeface="+mj-lt"/>
              </a:rPr>
              <a:t>;</a:t>
            </a:r>
          </a:p>
          <a:p>
            <a:pPr lvl="0" defTabSz="342886">
              <a:spcBef>
                <a:spcPct val="20000"/>
              </a:spcBef>
              <a:buClr>
                <a:srgbClr val="FFFFFF">
                  <a:lumMod val="65000"/>
                </a:srgbClr>
              </a:buClr>
            </a:pPr>
            <a:r>
              <a:rPr lang="en-US">
                <a:solidFill>
                  <a:srgbClr val="007B00"/>
                </a:solidFill>
                <a:latin typeface="+mj-lt"/>
              </a:rPr>
              <a:t>    // int capacity() { return </a:t>
            </a:r>
            <a:r>
              <a:rPr lang="en-US" err="1">
                <a:solidFill>
                  <a:srgbClr val="007B00"/>
                </a:solidFill>
                <a:latin typeface="+mj-lt"/>
              </a:rPr>
              <a:t>privateArray.length</a:t>
            </a:r>
            <a:r>
              <a:rPr lang="en-US">
                <a:solidFill>
                  <a:srgbClr val="007B00"/>
                </a:solidFill>
                <a:latin typeface="+mj-lt"/>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int</a:t>
            </a:r>
            <a:r>
              <a:rPr lang="en-US">
                <a:latin typeface="+mj-lt"/>
                <a:cs typeface="Consolas" panose="020B0609020204030204" pitchFamily="49" charset="0"/>
              </a:rPr>
              <a:t> size()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FF"/>
                </a:solidFill>
                <a:latin typeface="+mj-lt"/>
                <a:cs typeface="Consolas" panose="020B0609020204030204" pitchFamily="49" charset="0"/>
              </a:rPr>
              <a:t>return</a:t>
            </a:r>
            <a:r>
              <a:rPr lang="en-US">
                <a:latin typeface="+mj-lt"/>
                <a:cs typeface="Consolas" panose="020B0609020204030204" pitchFamily="49" charset="0"/>
              </a:rPr>
              <a:t> </a:t>
            </a:r>
            <a:r>
              <a:rPr lang="en-US" err="1">
                <a:solidFill>
                  <a:srgbClr val="000000"/>
                </a:solidFill>
                <a:latin typeface="Consolas"/>
              </a:rPr>
              <a:t>numberOfElementsActuallyStoredInPrivateArray</a:t>
            </a:r>
            <a:r>
              <a:rPr lang="en-US">
                <a:latin typeface="+mj-lt"/>
                <a:cs typeface="Consolas" panose="020B0609020204030204" pitchFamily="49" charset="0"/>
              </a:rPr>
              <a:t>;</a:t>
            </a:r>
          </a:p>
          <a:p>
            <a:pPr defTabSz="342886">
              <a:spcBef>
                <a:spcPct val="20000"/>
              </a:spcBef>
              <a:buClr>
                <a:srgbClr val="FFFFFF">
                  <a:lumMod val="65000"/>
                </a:srgbClr>
              </a:buClr>
            </a:pPr>
            <a:r>
              <a:rPr lang="en-US">
                <a:latin typeface="+mj-lt"/>
                <a:cs typeface="Consolas" panose="020B0609020204030204" pitchFamily="49" charset="0"/>
              </a:rPr>
              <a:t>    };</a:t>
            </a:r>
            <a:endParaRPr lang="en-US">
              <a:solidFill>
                <a:srgbClr val="BFBFBF"/>
              </a:solidFill>
              <a:latin typeface="+mj-lt"/>
              <a:cs typeface="Consolas" panose="020B0609020204030204" pitchFamily="49" charset="0"/>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46569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an array list's capacity is NOT the same thing as its size</a:t>
            </a:r>
          </a:p>
          <a:p>
            <a:pPr lvl="1"/>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r>
              <a:rPr lang="en-US"/>
              <a:t> with capacity 5 and size 3</a:t>
            </a:r>
            <a:br>
              <a:rPr lang="en-US"/>
            </a:br>
            <a:br>
              <a:rPr lang="en-US"/>
            </a:br>
            <a:r>
              <a:rPr lang="en-US">
                <a:solidFill>
                  <a:srgbClr val="007B00"/>
                </a:solidFill>
                <a:latin typeface="Consolas" panose="020B0609020204030204" pitchFamily="49" charset="0"/>
                <a:cs typeface="Consolas" panose="020B0609020204030204" pitchFamily="49" charset="0"/>
              </a:rPr>
              <a:t>// if we could print </a:t>
            </a:r>
            <a:r>
              <a:rPr lang="en-US" err="1">
                <a:solidFill>
                  <a:srgbClr val="007B00"/>
                </a:solidFill>
                <a:latin typeface="Consolas" panose="020B0609020204030204" pitchFamily="49" charset="0"/>
                <a:cs typeface="Consolas" panose="020B0609020204030204" pitchFamily="49" charset="0"/>
              </a:rPr>
              <a:t>bestaurants.privateArray</a:t>
            </a:r>
            <a:r>
              <a:rPr lang="en-US">
                <a:solidFill>
                  <a:srgbClr val="007B00"/>
                </a:solidFill>
                <a:latin typeface="Consolas" panose="020B0609020204030204" pitchFamily="49" charset="0"/>
                <a:cs typeface="Consolas" panose="020B0609020204030204" pitchFamily="49" charset="0"/>
              </a:rPr>
              <a: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Blango</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Sproot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B60E0E"/>
                </a:solidFill>
                <a:latin typeface="Consolas" panose="020B0609020204030204" pitchFamily="49" charset="0"/>
                <a:cs typeface="Consolas" panose="020B0609020204030204" pitchFamily="49" charset="0"/>
              </a:rPr>
              <a:t>"</a:t>
            </a:r>
            <a:r>
              <a:rPr lang="en-US" err="1">
                <a:solidFill>
                  <a:srgbClr val="B60E0E"/>
                </a:solidFill>
                <a:latin typeface="Consolas" panose="020B0609020204030204" pitchFamily="49" charset="0"/>
                <a:cs typeface="Consolas" panose="020B0609020204030204" pitchFamily="49" charset="0"/>
              </a:rPr>
              <a:t>Sparket</a:t>
            </a:r>
            <a:r>
              <a:rPr lang="en-US">
                <a:solidFill>
                  <a:srgbClr val="B60E0E"/>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null</a:t>
            </a:r>
            <a:r>
              <a:rPr lang="en-US">
                <a:latin typeface="Consolas" panose="020B0609020204030204" pitchFamily="49" charset="0"/>
                <a:cs typeface="Consolas" panose="020B0609020204030204" pitchFamily="49" charset="0"/>
              </a:rPr>
              <a:t>]</a:t>
            </a:r>
            <a:br>
              <a:rPr lang="en-US"/>
            </a:br>
            <a:br>
              <a:rPr lang="en-US"/>
            </a:br>
            <a:r>
              <a:rPr lang="en-US"/>
              <a:t>...we would see 5 – 3 = 2 "empty slots."</a:t>
            </a:r>
          </a:p>
        </p:txBody>
      </p:sp>
      <p:pic>
        <p:nvPicPr>
          <p:cNvPr id="4" name="Picture 3">
            <a:extLst>
              <a:ext uri="{FF2B5EF4-FFF2-40B4-BE49-F238E27FC236}">
                <a16:creationId xmlns:a16="http://schemas.microsoft.com/office/drawing/2014/main" id="{1029C688-9A78-5424-A1D1-E85EEA0AF456}"/>
              </a:ext>
            </a:extLst>
          </p:cNvPr>
          <p:cNvPicPr>
            <a:picLocks noChangeAspect="1"/>
          </p:cNvPicPr>
          <p:nvPr/>
        </p:nvPicPr>
        <p:blipFill>
          <a:blip r:embed="rId3"/>
          <a:stretch>
            <a:fillRect/>
          </a:stretch>
        </p:blipFill>
        <p:spPr>
          <a:xfrm>
            <a:off x="1338162" y="3287486"/>
            <a:ext cx="6467676" cy="1503126"/>
          </a:xfrm>
          <a:prstGeom prst="rect">
            <a:avLst/>
          </a:prstGeom>
          <a:ln>
            <a:solidFill>
              <a:schemeClr val="tx1"/>
            </a:solidFill>
          </a:ln>
        </p:spPr>
      </p:pic>
    </p:spTree>
    <p:extLst>
      <p:ext uri="{BB962C8B-B14F-4D97-AF65-F5344CB8AC3E}">
        <p14:creationId xmlns:p14="http://schemas.microsoft.com/office/powerpoint/2010/main" val="3528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Vector2 (vector from math/physics)</a:t>
            </a:r>
          </a:p>
        </p:txBody>
      </p:sp>
    </p:spTree>
    <p:extLst>
      <p:ext uri="{BB962C8B-B14F-4D97-AF65-F5344CB8AC3E}">
        <p14:creationId xmlns:p14="http://schemas.microsoft.com/office/powerpoint/2010/main" val="3156950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sz="4800"/>
              <a:t>Java's </a:t>
            </a:r>
            <a:r>
              <a:rPr lang="en-US" sz="4800" err="1">
                <a:latin typeface="Consolas" panose="020B0609020204030204" pitchFamily="49" charset="0"/>
                <a:cs typeface="Consolas" panose="020B0609020204030204" pitchFamily="49" charset="0"/>
              </a:rPr>
              <a:t>ArrayList</a:t>
            </a:r>
            <a:r>
              <a:rPr lang="en-US" sz="4800">
                <a:latin typeface="Consolas" panose="020B0609020204030204" pitchFamily="49" charset="0"/>
                <a:cs typeface="Consolas" panose="020B0609020204030204" pitchFamily="49" charset="0"/>
              </a:rPr>
              <a:t>&lt;</a:t>
            </a:r>
            <a:r>
              <a:rPr lang="en-US" sz="4800" err="1">
                <a:latin typeface="Consolas" panose="020B0609020204030204" pitchFamily="49" charset="0"/>
                <a:cs typeface="Consolas" panose="020B0609020204030204" pitchFamily="49" charset="0"/>
              </a:rPr>
              <a:t>ElementType</a:t>
            </a:r>
            <a:r>
              <a:rPr lang="en-US" sz="4800">
                <a:latin typeface="Consolas" panose="020B0609020204030204" pitchFamily="49" charset="0"/>
                <a:cs typeface="Consolas" panose="020B0609020204030204" pitchFamily="49" charset="0"/>
              </a:rPr>
              <a:t>&gt;</a:t>
            </a:r>
            <a:endParaRPr lang="en-US" sz="4800"/>
          </a:p>
        </p:txBody>
      </p:sp>
    </p:spTree>
    <p:extLst>
      <p:ext uri="{BB962C8B-B14F-4D97-AF65-F5344CB8AC3E}">
        <p14:creationId xmlns:p14="http://schemas.microsoft.com/office/powerpoint/2010/main" val="317363924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animBg="1"/>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lstStyle/>
          <a:p>
            <a:r>
              <a:rPr lang="en-US"/>
              <a:t>Java's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&gt;</a:t>
            </a:r>
            <a:r>
              <a:rPr lang="en-US">
                <a:cs typeface="Consolas" panose="020B0609020204030204" pitchFamily="49" charset="0"/>
              </a:rPr>
              <a:t> is </a:t>
            </a:r>
            <a:r>
              <a:rPr lang="en-US" b="1">
                <a:cs typeface="Consolas" panose="020B0609020204030204" pitchFamily="49" charset="0"/>
              </a:rPr>
              <a:t>generic</a:t>
            </a:r>
          </a:p>
          <a:p>
            <a:pPr marL="342886" lvl="1" indent="0">
              <a:buNone/>
            </a:pPr>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lists of Vector2's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Vector2</a:t>
            </a:r>
            <a:r>
              <a:rPr lang="en-US">
                <a:latin typeface="Consolas" panose="020B0609020204030204" pitchFamily="49" charset="0"/>
                <a:cs typeface="Consolas" panose="020B0609020204030204" pitchFamily="49" charset="0"/>
              </a:rPr>
              <a:t>&gt;&gt;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p:txBody>
      </p:sp>
    </p:spTree>
    <p:extLst>
      <p:ext uri="{BB962C8B-B14F-4D97-AF65-F5344CB8AC3E}">
        <p14:creationId xmlns:p14="http://schemas.microsoft.com/office/powerpoint/2010/main" val="158810901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a:t>internal array is private</a:t>
            </a:r>
          </a:p>
        </p:txBody>
      </p:sp>
      <p:sp>
        <p:nvSpPr>
          <p:cNvPr id="3" name="Content Placeholder 2"/>
          <p:cNvSpPr>
            <a:spLocks noGrp="1"/>
          </p:cNvSpPr>
          <p:nvPr>
            <p:ph sz="quarter" idx="10"/>
          </p:nvPr>
        </p:nvSpPr>
        <p:spPr>
          <a:xfrm>
            <a:off x="457200" y="963338"/>
            <a:ext cx="8229600" cy="4080271"/>
          </a:xfrm>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8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noAutofit/>
          </a:bodyPr>
          <a:lstStyle/>
          <a:p>
            <a:r>
              <a:rPr lang="en-US" sz="2800"/>
              <a:t>the user doesn't think about the "empty slots"</a:t>
            </a:r>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System.out.println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list.removeElementAt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System</a:t>
            </a:r>
            <a:r>
              <a:rPr lang="en-US" sz="1600" err="1">
                <a:latin typeface="Consolas" panose="020B0609020204030204" pitchFamily="49" charset="0"/>
                <a:cs typeface="Consolas" panose="020B0609020204030204" pitchFamily="49" charset="0"/>
              </a:rPr>
              <a:t>.out.println</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p:txBody>
      </p:sp>
    </p:spTree>
    <p:extLst>
      <p:ext uri="{BB962C8B-B14F-4D97-AF65-F5344CB8AC3E}">
        <p14:creationId xmlns:p14="http://schemas.microsoft.com/office/powerpoint/2010/main" val="1723104830"/>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a:t>array list functions</a:t>
            </a:r>
            <a:br>
              <a:rPr lang="en-US"/>
            </a:br>
            <a:r>
              <a:rPr lang="en-US"/>
              <a:t>(under the hood)</a:t>
            </a:r>
          </a:p>
        </p:txBody>
      </p:sp>
    </p:spTree>
    <p:extLst>
      <p:ext uri="{BB962C8B-B14F-4D97-AF65-F5344CB8AC3E}">
        <p14:creationId xmlns:p14="http://schemas.microsoft.com/office/powerpoint/2010/main" val="231314686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185497096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72671771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708746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42017" y="772607"/>
            <a:ext cx="4812368" cy="1323439"/>
          </a:xfrm>
          <a:prstGeom prst="rect">
            <a:avLst/>
          </a:prstGeom>
          <a:noFill/>
        </p:spPr>
        <p:txBody>
          <a:bodyPr wrap="square" rtlCol="0" anchor="ctr">
            <a:spAutoFit/>
          </a:bodyPr>
          <a:lstStyle/>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lists (continued!)</a:t>
            </a:r>
          </a:p>
        </p:txBody>
      </p:sp>
      <p:pic>
        <p:nvPicPr>
          <p:cNvPr id="3074" name="Picture 2" descr="learn array even if arraylist exists because Aliens - Ancient Aliens -  Crazy History Channel Guy | Make a Meme">
            <a:extLst>
              <a:ext uri="{FF2B5EF4-FFF2-40B4-BE49-F238E27FC236}">
                <a16:creationId xmlns:a16="http://schemas.microsoft.com/office/drawing/2014/main" id="{54BE90F7-0438-BD29-0709-42C617F8A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128" y="1189239"/>
            <a:ext cx="4470855" cy="31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686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array list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noAutofit/>
              </a:bodyPr>
              <a:lstStyle/>
              <a:p>
                <a:r>
                  <a:rPr lang="en-US"/>
                  <a:t>an </a:t>
                </a:r>
                <a:r>
                  <a:rPr lang="en-US" b="1"/>
                  <a:t>array list </a:t>
                </a:r>
                <a:r>
                  <a:rPr lang="en-US"/>
                  <a:t>(dynamic array, stretchy buffer, </a:t>
                </a:r>
                <a:r>
                  <a:rPr lang="en-US" b="1"/>
                  <a:t>vector</a:t>
                </a:r>
                <a:r>
                  <a:rPr lang="en-US"/>
                  <a:t>) acts like an array that  can grow as needed</a:t>
                </a:r>
                <a:endParaRPr lang="en-US" b="1"/>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has</a:t>
                </a:r>
              </a:p>
              <a:p>
                <a:pPr lvl="2"/>
                <a:r>
                  <a:rPr lang="en-US" b="1"/>
                  <a:t>append</a:t>
                </a:r>
                <a:r>
                  <a:rPr lang="en-US"/>
                  <a:t> (push back) a new element to the back or end </a:t>
                </a:r>
              </a:p>
              <a:p>
                <a:pPr lvl="2"/>
                <a:r>
                  <a:rPr lang="en-US" b="1"/>
                  <a:t>insert</a:t>
                </a:r>
                <a:r>
                  <a:rPr lang="en-US"/>
                  <a:t> a new element at any index</a:t>
                </a:r>
              </a:p>
              <a:p>
                <a:pPr lvl="1"/>
                <a:r>
                  <a:rPr lang="en-US"/>
                  <a:t>the user can also </a:t>
                </a:r>
                <a:r>
                  <a:rPr lang="en-US" b="1"/>
                  <a:t>remove </a:t>
                </a:r>
                <a:r>
                  <a:rPr lang="en-US"/>
                  <a:t>elements from an array list</a:t>
                </a: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67669591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9D998-028A-3660-C3D3-46204B516922}"/>
              </a:ext>
            </a:extLst>
          </p:cNvPr>
          <p:cNvSpPr>
            <a:spLocks noGrp="1"/>
          </p:cNvSpPr>
          <p:nvPr>
            <p:ph type="title"/>
          </p:nvPr>
        </p:nvSpPr>
        <p:spPr/>
        <p:txBody>
          <a:bodyPr/>
          <a:lstStyle/>
          <a:p>
            <a:r>
              <a:rPr lang="en-US" sz="3200"/>
              <a:t>generic</a:t>
            </a:r>
            <a:endParaRPr lang="en-US"/>
          </a:p>
        </p:txBody>
      </p:sp>
      <p:sp>
        <p:nvSpPr>
          <p:cNvPr id="4" name="Content Placeholder 3">
            <a:extLst>
              <a:ext uri="{FF2B5EF4-FFF2-40B4-BE49-F238E27FC236}">
                <a16:creationId xmlns:a16="http://schemas.microsoft.com/office/drawing/2014/main" id="{8DEF6A5C-6CCA-2B35-6AB7-1B11FF9CD124}"/>
              </a:ext>
            </a:extLst>
          </p:cNvPr>
          <p:cNvSpPr>
            <a:spLocks noGrp="1"/>
          </p:cNvSpPr>
          <p:nvPr>
            <p:ph sz="quarter" idx="10"/>
          </p:nvPr>
        </p:nvSpPr>
        <p:spPr/>
        <p:txBody>
          <a:bodyPr>
            <a:normAutofit lnSpcReduction="10000"/>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sz="1800">
                <a:cs typeface="Consolas" panose="020B0609020204030204" pitchFamily="49" charset="0"/>
              </a:rPr>
              <a:t> is </a:t>
            </a:r>
            <a:r>
              <a:rPr lang="en-US" sz="1800" b="1">
                <a:cs typeface="Consolas" panose="020B0609020204030204" pitchFamily="49" charset="0"/>
              </a:rPr>
              <a:t>generic</a:t>
            </a:r>
          </a:p>
          <a:p>
            <a:pPr lvl="1"/>
            <a:endParaRPr lang="en-US">
              <a:solidFill>
                <a:srgbClr val="007B00"/>
              </a:solidFill>
              <a:latin typeface="Consolas" panose="020B0609020204030204" pitchFamily="49" charset="0"/>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Foo's</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Foo</a:t>
            </a:r>
            <a:r>
              <a:rPr lang="en-US">
                <a:latin typeface="Consolas" panose="020B0609020204030204" pitchFamily="49" charset="0"/>
                <a:cs typeface="Consolas" panose="020B0609020204030204" pitchFamily="49" charset="0"/>
              </a:rPr>
              <a:t>&gt;();</a:t>
            </a:r>
          </a:p>
          <a:p>
            <a:pPr lvl="1"/>
            <a:endParaRPr lang="en-US" b="1">
              <a:cs typeface="Consolas" panose="020B0609020204030204" pitchFamily="49" charset="0"/>
            </a:endParaRPr>
          </a:p>
          <a:p>
            <a:pPr lvl="1"/>
            <a:r>
              <a:rPr lang="en-US">
                <a:solidFill>
                  <a:srgbClr val="007B00"/>
                </a:solidFill>
                <a:latin typeface="Consolas" panose="020B0609020204030204" pitchFamily="49" charset="0"/>
                <a:cs typeface="Consolas" panose="020B0609020204030204" pitchFamily="49" charset="0"/>
              </a:rPr>
              <a:t>// make a list of int's</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NOTE: you must use Integer instead of int inside the &lt;&gt;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Integer</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solidFill>
                <a:srgbClr val="007B00"/>
              </a:solidFill>
              <a:latin typeface="Consolas" panose="020B0609020204030204" pitchFamily="49" charset="0"/>
              <a:cs typeface="Consolas" panose="020B0609020204030204" pitchFamily="49" charset="0"/>
            </a:endParaRPr>
          </a:p>
          <a:p>
            <a:pPr lvl="1"/>
            <a:endParaRPr lang="en-US">
              <a:solidFill>
                <a:srgbClr val="007B00"/>
              </a:solidFill>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p>
          <a:p>
            <a:pPr lvl="1"/>
            <a:endParaRPr lang="en-US">
              <a:latin typeface="Consolas" panose="020B0609020204030204" pitchFamily="49" charset="0"/>
              <a:cs typeface="Consolas" panose="020B0609020204030204" pitchFamily="49" charset="0"/>
            </a:endParaRPr>
          </a:p>
          <a:p>
            <a:pPr lvl="1"/>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&gt; list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&lt;&gt;();</a:t>
            </a:r>
            <a:endParaRPr lang="en-US"/>
          </a:p>
          <a:p>
            <a:pPr lvl="1"/>
            <a:endParaRPr lang="en-US"/>
          </a:p>
          <a:p>
            <a:pPr lvl="1"/>
            <a:endParaRPr lang="en-US"/>
          </a:p>
        </p:txBody>
      </p:sp>
      <p:sp>
        <p:nvSpPr>
          <p:cNvPr id="2" name="Rectangle 1">
            <a:extLst>
              <a:ext uri="{FF2B5EF4-FFF2-40B4-BE49-F238E27FC236}">
                <a16:creationId xmlns:a16="http://schemas.microsoft.com/office/drawing/2014/main" id="{C55D4264-9ACC-08FC-E460-4F4A546DA0BD}"/>
              </a:ext>
            </a:extLst>
          </p:cNvPr>
          <p:cNvSpPr/>
          <p:nvPr/>
        </p:nvSpPr>
        <p:spPr>
          <a:xfrm>
            <a:off x="6360160" y="732517"/>
            <a:ext cx="2621280" cy="1248764"/>
          </a:xfrm>
          <a:prstGeom prst="rect">
            <a:avLst/>
          </a:prstGeom>
          <a:solidFill>
            <a:schemeClr val="bg2">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Replace </a:t>
            </a:r>
            <a:r>
              <a:rPr lang="en-US" err="1">
                <a:solidFill>
                  <a:schemeClr val="tx1"/>
                </a:solidFill>
              </a:rPr>
              <a:t>ElementType</a:t>
            </a:r>
            <a:r>
              <a:rPr lang="en-US">
                <a:solidFill>
                  <a:schemeClr val="tx1"/>
                </a:solidFill>
              </a:rPr>
              <a:t> with the type of object being stored in your array list</a:t>
            </a:r>
          </a:p>
        </p:txBody>
      </p:sp>
      <p:cxnSp>
        <p:nvCxnSpPr>
          <p:cNvPr id="17" name="Straight Arrow Connector 16">
            <a:extLst>
              <a:ext uri="{FF2B5EF4-FFF2-40B4-BE49-F238E27FC236}">
                <a16:creationId xmlns:a16="http://schemas.microsoft.com/office/drawing/2014/main" id="{CB253A55-DC9A-FC7A-7CC6-7CBF5E4CF59E}"/>
              </a:ext>
            </a:extLst>
          </p:cNvPr>
          <p:cNvCxnSpPr>
            <a:cxnSpLocks/>
          </p:cNvCxnSpPr>
          <p:nvPr/>
        </p:nvCxnSpPr>
        <p:spPr>
          <a:xfrm flipH="1" flipV="1">
            <a:off x="3688080" y="1310641"/>
            <a:ext cx="2672080" cy="235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49452"/>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internal array is private</a:t>
            </a:r>
          </a:p>
        </p:txBody>
      </p:sp>
      <p:sp>
        <p:nvSpPr>
          <p:cNvPr id="3" name="Content Placeholder 2"/>
          <p:cNvSpPr>
            <a:spLocks noGrp="1"/>
          </p:cNvSpPr>
          <p:nvPr>
            <p:ph sz="quarter" idx="10"/>
          </p:nvPr>
        </p:nvSpPr>
        <p:spPr/>
        <p:txBody>
          <a:bodyPr>
            <a:noAutofit/>
          </a:bodyPr>
          <a:lstStyle/>
          <a:p>
            <a:r>
              <a:rPr lang="en-US" sz="1800"/>
              <a:t>Java's </a:t>
            </a:r>
            <a:r>
              <a:rPr lang="en-US" sz="1800" err="1">
                <a:solidFill>
                  <a:srgbClr val="000080"/>
                </a:solidFill>
                <a:latin typeface="Consolas" panose="020B0609020204030204" pitchFamily="49" charset="0"/>
                <a:cs typeface="Consolas" panose="020B0609020204030204" pitchFamily="49" charset="0"/>
              </a:rPr>
              <a:t>ArrayList</a:t>
            </a:r>
            <a:r>
              <a:rPr lang="en-US" sz="1800">
                <a:latin typeface="Consolas" panose="020B0609020204030204" pitchFamily="49" charset="0"/>
                <a:cs typeface="Consolas" panose="020B0609020204030204" pitchFamily="49" charset="0"/>
              </a:rPr>
              <a:t>&lt;</a:t>
            </a:r>
            <a:r>
              <a:rPr lang="en-US" sz="1800" err="1">
                <a:solidFill>
                  <a:srgbClr val="000080"/>
                </a:solidFill>
                <a:latin typeface="Consolas" panose="020B0609020204030204" pitchFamily="49" charset="0"/>
                <a:cs typeface="Consolas" panose="020B0609020204030204" pitchFamily="49" charset="0"/>
              </a:rPr>
              <a:t>ElementType</a:t>
            </a:r>
            <a:r>
              <a:rPr lang="en-US" sz="1800">
                <a:latin typeface="Consolas" panose="020B0609020204030204" pitchFamily="49" charset="0"/>
                <a:cs typeface="Consolas" panose="020B0609020204030204" pitchFamily="49" charset="0"/>
              </a:rPr>
              <a:t>&gt;</a:t>
            </a:r>
            <a:r>
              <a:rPr lang="en-US"/>
              <a:t> uses </a:t>
            </a:r>
            <a:r>
              <a:rPr lang="en-US" b="1"/>
              <a:t>access modifiers</a:t>
            </a:r>
          </a:p>
          <a:p>
            <a:pPr lvl="1"/>
            <a:r>
              <a:rPr lang="en-US"/>
              <a:t>specifically, its internal array is </a:t>
            </a:r>
            <a:r>
              <a:rPr lang="en-US" b="1"/>
              <a:t>private </a:t>
            </a:r>
            <a:r>
              <a:rPr lang="en-US"/>
              <a:t>(so is the </a:t>
            </a:r>
            <a:r>
              <a:rPr lang="en-US">
                <a:solidFill>
                  <a:srgbClr val="0000FF"/>
                </a:solidFill>
                <a:latin typeface="+mj-lt"/>
              </a:rPr>
              <a:t>int</a:t>
            </a:r>
            <a:r>
              <a:rPr lang="en-US"/>
              <a:t> storing its size)</a:t>
            </a:r>
          </a:p>
          <a:p>
            <a:pPr lvl="2"/>
            <a:r>
              <a:rPr lang="en-US" b="1"/>
              <a:t>private</a:t>
            </a:r>
            <a:r>
              <a:rPr lang="en-US"/>
              <a:t> means you can't access a variable/function directly</a:t>
            </a:r>
          </a:p>
          <a:p>
            <a:pPr lvl="3"/>
            <a:r>
              <a:rPr lang="en-US"/>
              <a:t>instead, you will need to use the functions (instance methods) given in our Documentation</a:t>
            </a:r>
          </a:p>
          <a:p>
            <a:pPr marL="685772" lvl="2" indent="0">
              <a:buNone/>
            </a:pPr>
            <a:endParaRPr lang="en-US"/>
          </a:p>
        </p:txBody>
      </p:sp>
      <p:sp>
        <p:nvSpPr>
          <p:cNvPr id="8" name="TextBox 7">
            <a:extLst>
              <a:ext uri="{FF2B5EF4-FFF2-40B4-BE49-F238E27FC236}">
                <a16:creationId xmlns:a16="http://schemas.microsoft.com/office/drawing/2014/main" id="{F06F09D5-6EFF-7B1C-3976-6543624F9090}"/>
              </a:ext>
            </a:extLst>
          </p:cNvPr>
          <p:cNvSpPr txBox="1"/>
          <p:nvPr/>
        </p:nvSpPr>
        <p:spPr>
          <a:xfrm>
            <a:off x="457200" y="2867296"/>
            <a:ext cx="8229600" cy="182819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cs typeface="Consolas" panose="020B0609020204030204" pitchFamily="49" charset="0"/>
              </a:rPr>
              <a:t>class</a:t>
            </a: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ArrayList</a:t>
            </a:r>
            <a:r>
              <a:rPr lang="en-US" sz="1200">
                <a:latin typeface="+mj-lt"/>
                <a:cs typeface="Consolas" panose="020B0609020204030204" pitchFamily="49" charset="0"/>
              </a:rPr>
              <a:t>&lt;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&gt; {</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size(); 									</a:t>
            </a:r>
            <a:r>
              <a:rPr lang="en-US" sz="1200">
                <a:solidFill>
                  <a:srgbClr val="007B00"/>
                </a:solidFill>
                <a:latin typeface="+mj-lt"/>
                <a:cs typeface="Consolas" panose="020B0609020204030204" pitchFamily="49" charset="0"/>
              </a:rPr>
              <a:t>// number of elements in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add element to the end of the list</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add(</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insert element into the list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get(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get element at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a:solidFill>
                  <a:srgbClr val="000080"/>
                </a:solidFill>
                <a:latin typeface="+mj-lt"/>
                <a:cs typeface="Consolas" panose="020B0609020204030204" pitchFamily="49" charset="0"/>
              </a:rPr>
              <a:t>void</a:t>
            </a:r>
            <a:r>
              <a:rPr lang="en-US" sz="1200">
                <a:latin typeface="+mj-lt"/>
                <a:cs typeface="Consolas" panose="020B0609020204030204" pitchFamily="49" charset="0"/>
              </a:rPr>
              <a:t> </a:t>
            </a:r>
            <a:r>
              <a:rPr lang="en-US" sz="1200" err="1">
                <a:latin typeface="+mj-lt"/>
                <a:cs typeface="Consolas" panose="020B0609020204030204" pitchFamily="49" charset="0"/>
              </a:rPr>
              <a:t>removeElementAt</a:t>
            </a:r>
            <a:r>
              <a:rPr lang="en-US" sz="1200">
                <a:latin typeface="+mj-lt"/>
                <a:cs typeface="Consolas" panose="020B0609020204030204" pitchFamily="49" charset="0"/>
              </a:rPr>
              <a:t>(</a:t>
            </a:r>
            <a:r>
              <a:rPr lang="en-US" sz="1200">
                <a:solidFill>
                  <a:srgbClr val="000080"/>
                </a:solidFill>
                <a:latin typeface="+mj-lt"/>
                <a:cs typeface="Consolas" panose="020B0609020204030204" pitchFamily="49" charset="0"/>
              </a:rPr>
              <a:t>int</a:t>
            </a:r>
            <a:r>
              <a:rPr lang="en-US" sz="1200">
                <a:latin typeface="+mj-lt"/>
                <a:cs typeface="Consolas" panose="020B0609020204030204" pitchFamily="49" charset="0"/>
              </a:rPr>
              <a:t> index); 			</a:t>
            </a:r>
            <a:r>
              <a:rPr lang="en-US" sz="1200">
                <a:solidFill>
                  <a:srgbClr val="007B00"/>
                </a:solidFill>
                <a:latin typeface="+mj-lt"/>
                <a:cs typeface="Consolas" panose="020B0609020204030204" pitchFamily="49" charset="0"/>
              </a:rPr>
              <a:t>// remove element by index</a:t>
            </a:r>
          </a:p>
          <a:p>
            <a:pPr lvl="0" defTabSz="342886">
              <a:spcBef>
                <a:spcPct val="20000"/>
              </a:spcBef>
              <a:buClr>
                <a:srgbClr val="FFFFFF">
                  <a:lumMod val="65000"/>
                </a:srgbClr>
              </a:buClr>
            </a:pPr>
            <a:r>
              <a:rPr lang="en-US" sz="1200">
                <a:latin typeface="+mj-lt"/>
                <a:cs typeface="Consolas" panose="020B0609020204030204" pitchFamily="49" charset="0"/>
              </a:rPr>
              <a:t>    </a:t>
            </a:r>
            <a:r>
              <a:rPr lang="en-US" sz="1200" err="1">
                <a:solidFill>
                  <a:srgbClr val="000080"/>
                </a:solidFill>
                <a:latin typeface="+mj-lt"/>
                <a:cs typeface="Consolas" panose="020B0609020204030204" pitchFamily="49" charset="0"/>
              </a:rPr>
              <a:t>boolean</a:t>
            </a:r>
            <a:r>
              <a:rPr lang="en-US" sz="1200">
                <a:latin typeface="+mj-lt"/>
                <a:cs typeface="Consolas" panose="020B0609020204030204" pitchFamily="49" charset="0"/>
              </a:rPr>
              <a:t> </a:t>
            </a:r>
            <a:r>
              <a:rPr lang="en-US" sz="1200" err="1">
                <a:latin typeface="+mj-lt"/>
                <a:cs typeface="Consolas" panose="020B0609020204030204" pitchFamily="49" charset="0"/>
              </a:rPr>
              <a:t>removeElement</a:t>
            </a:r>
            <a:r>
              <a:rPr lang="en-US" sz="1200">
                <a:latin typeface="+mj-lt"/>
                <a:cs typeface="Consolas" panose="020B0609020204030204" pitchFamily="49" charset="0"/>
              </a:rPr>
              <a:t>(</a:t>
            </a:r>
            <a:r>
              <a:rPr lang="en-US" sz="1200" err="1">
                <a:solidFill>
                  <a:srgbClr val="000080"/>
                </a:solidFill>
                <a:latin typeface="+mj-lt"/>
                <a:cs typeface="Consolas" panose="020B0609020204030204" pitchFamily="49" charset="0"/>
              </a:rPr>
              <a:t>ElementType</a:t>
            </a:r>
            <a:r>
              <a:rPr lang="en-US" sz="1200">
                <a:latin typeface="+mj-lt"/>
                <a:cs typeface="Consolas" panose="020B0609020204030204" pitchFamily="49" charset="0"/>
              </a:rPr>
              <a:t> element); 	</a:t>
            </a:r>
            <a:r>
              <a:rPr lang="en-US" sz="1200">
                <a:solidFill>
                  <a:srgbClr val="007B00"/>
                </a:solidFill>
                <a:latin typeface="+mj-lt"/>
                <a:cs typeface="Consolas" panose="020B0609020204030204" pitchFamily="49" charset="0"/>
              </a:rPr>
              <a:t>// remove element by value</a:t>
            </a:r>
          </a:p>
          <a:p>
            <a:pPr lvl="0" defTabSz="342886">
              <a:spcBef>
                <a:spcPct val="20000"/>
              </a:spcBef>
              <a:buClr>
                <a:srgbClr val="FFFFFF">
                  <a:lumMod val="65000"/>
                </a:srgbClr>
              </a:buClr>
            </a:pPr>
            <a:r>
              <a:rPr lang="en-US" sz="1200">
                <a:latin typeface="+mj-lt"/>
                <a:cs typeface="Consolas" panose="020B0609020204030204" pitchFamily="49" charset="0"/>
              </a:rPr>
              <a:t>}</a:t>
            </a:r>
            <a:endParaRPr lang="en-US" sz="1200">
              <a:latin typeface="+mj-lt"/>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983043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p:cNvSpPr>
            <a:spLocks noGrp="1"/>
          </p:cNvSpPr>
          <p:nvPr>
            <p:ph sz="quarter" idx="10"/>
          </p:nvPr>
        </p:nvSpPr>
        <p:spPr/>
        <p:txBody>
          <a:bodyPr>
            <a:noAutofit/>
          </a:bodyPr>
          <a:lstStyle/>
          <a:p>
            <a:r>
              <a:rPr lang="en-US"/>
              <a:t>a new array list should have...</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.privateArray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STARTING_CAPACITY</a:t>
            </a:r>
            <a:r>
              <a:rPr lang="en-US">
                <a:latin typeface="Consolas" panose="020B0609020204030204" pitchFamily="49" charset="0"/>
                <a:cs typeface="Consolas" panose="020B0609020204030204" pitchFamily="49" charset="0"/>
              </a:rPr>
              <a:t>];</a:t>
            </a:r>
          </a:p>
          <a:p>
            <a:pPr lvl="1"/>
            <a:r>
              <a:rPr lang="en-US" err="1">
                <a:solidFill>
                  <a:srgbClr val="0000FF"/>
                </a:solidFill>
                <a:latin typeface="Consolas"/>
              </a:rPr>
              <a:t>this</a:t>
            </a:r>
            <a:r>
              <a:rPr lang="en-US" err="1">
                <a:solidFill>
                  <a:srgbClr val="000000"/>
                </a:solidFill>
                <a:latin typeface="Consolas"/>
              </a:rPr>
              <a:t>.numberOfElementsActuallyStoredInPrivateArray</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endParaRPr lang="en-US">
              <a:solidFill>
                <a:srgbClr val="000000"/>
              </a:solidFill>
              <a:latin typeface="Consolas"/>
            </a:endParaRPr>
          </a:p>
          <a:p>
            <a:pPr lvl="1"/>
            <a:r>
              <a:rPr lang="en-US">
                <a:solidFill>
                  <a:srgbClr val="000000"/>
                </a:solidFill>
              </a:rPr>
              <a:t>there isn't one right answer to what the </a:t>
            </a:r>
            <a:r>
              <a:rPr lang="en-US">
                <a:solidFill>
                  <a:srgbClr val="000080"/>
                </a:solidFill>
                <a:latin typeface="Consolas" panose="020B0609020204030204" pitchFamily="49" charset="0"/>
                <a:cs typeface="Consolas" panose="020B0609020204030204" pitchFamily="49" charset="0"/>
              </a:rPr>
              <a:t>STARTING_CAPACITY</a:t>
            </a:r>
            <a:r>
              <a:rPr lang="en-US">
                <a:solidFill>
                  <a:srgbClr val="000000"/>
                </a:solidFill>
              </a:rPr>
              <a:t> should be</a:t>
            </a:r>
          </a:p>
          <a:p>
            <a:pPr lvl="2"/>
            <a:r>
              <a:rPr lang="en-US">
                <a:cs typeface="Consolas" panose="020B0609020204030204" pitchFamily="49" charset="0"/>
              </a:rPr>
              <a:t>perhaps...</a:t>
            </a:r>
            <a:r>
              <a:rPr lang="en-US">
                <a:solidFill>
                  <a:srgbClr val="0CB5B5"/>
                </a:solidFill>
                <a:cs typeface="Consolas" panose="020B0609020204030204" pitchFamily="49" charset="0"/>
              </a:rPr>
              <a:t>8</a:t>
            </a:r>
            <a:r>
              <a:rPr lang="en-US">
                <a:cs typeface="Consolas" panose="020B0609020204030204" pitchFamily="49" charset="0"/>
              </a:rPr>
              <a:t>?</a:t>
            </a:r>
            <a:endParaRPr lang="en-US"/>
          </a:p>
          <a:p>
            <a:pPr lvl="3"/>
            <a:r>
              <a:rPr lang="en-US">
                <a:solidFill>
                  <a:srgbClr val="0CB5B5"/>
                </a:solidFill>
                <a:cs typeface="Consolas" panose="020B0609020204030204" pitchFamily="49" charset="0"/>
              </a:rPr>
              <a:t>8</a:t>
            </a:r>
            <a:r>
              <a:rPr lang="en-US">
                <a:cs typeface="Consolas" panose="020B0609020204030204" pitchFamily="49" charset="0"/>
              </a:rPr>
              <a:t> sounds good.</a:t>
            </a:r>
          </a:p>
          <a:p>
            <a:pPr lvl="4"/>
            <a:r>
              <a:rPr lang="en-US">
                <a:cs typeface="Consolas" panose="020B0609020204030204" pitchFamily="49" charset="0"/>
              </a:rPr>
              <a:t>🙂👍</a:t>
            </a:r>
          </a:p>
          <a:p>
            <a:pPr lvl="4"/>
            <a:endParaRPr lang="en-US">
              <a:cs typeface="Consolas" panose="020B0609020204030204" pitchFamily="49" charset="0"/>
            </a:endParaRPr>
          </a:p>
          <a:p>
            <a:pPr lvl="2"/>
            <a:r>
              <a:rPr lang="en-US" b="1">
                <a:cs typeface="Consolas" panose="020B0609020204030204" pitchFamily="49" charset="0"/>
              </a:rPr>
              <a:t>note:</a:t>
            </a:r>
            <a:r>
              <a:rPr lang="en-US">
                <a:cs typeface="Consolas" panose="020B0609020204030204" pitchFamily="49" charset="0"/>
              </a:rPr>
              <a:t> in the tutorial, we'll use </a:t>
            </a:r>
            <a:r>
              <a:rPr lang="en-US">
                <a:solidFill>
                  <a:srgbClr val="0CB5B5"/>
                </a:solidFill>
                <a:latin typeface="+mj-lt"/>
                <a:cs typeface="Consolas" panose="020B0609020204030204" pitchFamily="49" charset="0"/>
              </a:rPr>
              <a:t>1</a:t>
            </a:r>
            <a:r>
              <a:rPr lang="en-US">
                <a:solidFill>
                  <a:srgbClr val="0CB5B5"/>
                </a:solidFill>
                <a:cs typeface="Consolas" panose="020B0609020204030204" pitchFamily="49" charset="0"/>
              </a:rPr>
              <a:t> </a:t>
            </a:r>
            <a:r>
              <a:rPr lang="en-US">
                <a:solidFill>
                  <a:srgbClr val="0CB5B5"/>
                </a:solidFill>
                <a:latin typeface="+mj-lt"/>
                <a:cs typeface="Consolas" panose="020B0609020204030204" pitchFamily="49" charset="0"/>
              </a:rPr>
              <a:t>🤷</a:t>
            </a:r>
            <a:endParaRPr lang="en-US">
              <a:latin typeface="+mj-lt"/>
              <a:cs typeface="Consolas" panose="020B0609020204030204" pitchFamily="49" charset="0"/>
            </a:endParaRPr>
          </a:p>
        </p:txBody>
      </p:sp>
    </p:spTree>
    <p:extLst>
      <p:ext uri="{BB962C8B-B14F-4D97-AF65-F5344CB8AC3E}">
        <p14:creationId xmlns:p14="http://schemas.microsoft.com/office/powerpoint/2010/main" val="318033895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err="1">
                <a:solidFill>
                  <a:srgbClr val="000000"/>
                </a:solidFill>
                <a:latin typeface="Consolas"/>
              </a:rPr>
              <a:t>privateArray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err="1">
                <a:solidFill>
                  <a:srgbClr val="000000"/>
                </a:solidFill>
                <a:latin typeface="Consolas"/>
              </a:rPr>
              <a:t>privateArray</a:t>
            </a:r>
            <a:r>
              <a:rPr lang="en-US">
                <a:solidFill>
                  <a:srgbClr val="000000"/>
                </a:solidFill>
              </a:rPr>
              <a:t> is</a:t>
            </a:r>
            <a:r>
              <a:rPr lang="en-US">
                <a:solidFill>
                  <a:srgbClr val="0000FF"/>
                </a:solidFill>
              </a:rPr>
              <a:t> </a:t>
            </a:r>
            <a:r>
              <a:rPr lang="en-US">
                <a:solidFill>
                  <a:srgbClr val="0000FF"/>
                </a:solidFill>
                <a:latin typeface="+mj-lt"/>
              </a:rPr>
              <a:t>private</a:t>
            </a:r>
            <a:endParaRPr lang="en-US">
              <a:solidFill>
                <a:srgbClr val="000000"/>
              </a:solidFill>
            </a:endParaRPr>
          </a:p>
          <a:p>
            <a:pPr lvl="2"/>
            <a:r>
              <a:rPr lang="en-US">
                <a:solidFill>
                  <a:srgbClr val="000000"/>
                </a:solidFill>
              </a:rPr>
              <a:t>users </a:t>
            </a:r>
            <a:r>
              <a:rPr lang="en-US" i="1">
                <a:solidFill>
                  <a:srgbClr val="000000"/>
                </a:solidFill>
              </a:rPr>
              <a:t>never</a:t>
            </a:r>
            <a:r>
              <a:rPr lang="en-US">
                <a:solidFill>
                  <a:srgbClr val="000000"/>
                </a:solidFill>
              </a:rPr>
              <a:t> access </a:t>
            </a:r>
            <a:r>
              <a:rPr lang="en-US" err="1">
                <a:solidFill>
                  <a:srgbClr val="000000"/>
                </a:solidFill>
                <a:latin typeface="+mj-lt"/>
              </a:rPr>
              <a:t>privateArray</a:t>
            </a:r>
            <a:r>
              <a:rPr lang="en-US">
                <a:solidFill>
                  <a:srgbClr val="000000"/>
                </a:solidFill>
              </a:rPr>
              <a:t> directly </a:t>
            </a:r>
          </a:p>
        </p:txBody>
      </p:sp>
    </p:spTree>
    <p:extLst>
      <p:ext uri="{BB962C8B-B14F-4D97-AF65-F5344CB8AC3E}">
        <p14:creationId xmlns:p14="http://schemas.microsoft.com/office/powerpoint/2010/main" val="363636145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endParaRPr lang="en-US">
              <a:solidFill>
                <a:srgbClr val="000000"/>
              </a:solidFill>
              <a:latin typeface="Consolas"/>
            </a:endParaRPr>
          </a:p>
          <a:p>
            <a:r>
              <a:rPr lang="en-US">
                <a:solidFill>
                  <a:srgbClr val="000000"/>
                </a:solidFill>
              </a:rPr>
              <a:t>potential problems?</a:t>
            </a:r>
          </a:p>
          <a:p>
            <a:pPr lvl="1"/>
            <a:r>
              <a:rPr lang="en-US">
                <a:solidFill>
                  <a:srgbClr val="000000"/>
                </a:solidFill>
              </a:rPr>
              <a:t>what if </a:t>
            </a:r>
            <a:r>
              <a:rPr lang="en-US" err="1">
                <a:solidFill>
                  <a:srgbClr val="000000"/>
                </a:solidFill>
                <a:latin typeface="+mj-lt"/>
              </a:rPr>
              <a:t>privateArray</a:t>
            </a:r>
            <a:r>
              <a:rPr lang="en-US">
                <a:solidFill>
                  <a:srgbClr val="000000"/>
                </a:solidFill>
              </a:rPr>
              <a:t> is full?</a:t>
            </a:r>
          </a:p>
          <a:p>
            <a:pPr lvl="1"/>
            <a:r>
              <a:rPr lang="en-US">
                <a:solidFill>
                  <a:srgbClr val="000000"/>
                </a:solidFill>
              </a:rPr>
              <a:t>need to make room, but how?</a:t>
            </a:r>
          </a:p>
          <a:p>
            <a:pPr lvl="1"/>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8515765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privateArray</a:t>
            </a:r>
            <a:r>
              <a:rPr lang="en-US"/>
              <a:t> is full...</a:t>
            </a:r>
          </a:p>
          <a:p>
            <a:pPr lvl="2"/>
            <a:r>
              <a:rPr lang="en-US"/>
              <a:t>make a new array two times the length of the current private array</a:t>
            </a:r>
          </a:p>
          <a:p>
            <a:pPr lvl="2"/>
            <a:r>
              <a:rPr lang="en-US"/>
              <a:t>copy the elements of the current private array into this new array</a:t>
            </a:r>
            <a:br>
              <a:rPr lang="en-US"/>
            </a:br>
            <a:r>
              <a:rPr lang="en-US"/>
              <a:t>(using a for loop)</a:t>
            </a:r>
          </a:p>
          <a:p>
            <a:pPr lvl="2"/>
            <a:r>
              <a:rPr lang="en-US"/>
              <a:t>update the </a:t>
            </a:r>
            <a:r>
              <a:rPr lang="en-US" err="1">
                <a:solidFill>
                  <a:srgbClr val="000000"/>
                </a:solidFill>
                <a:latin typeface="Consolas"/>
              </a:rPr>
              <a:t>privateArray</a:t>
            </a:r>
            <a:r>
              <a:rPr lang="en-US"/>
              <a:t> reference to refer to this new array </a:t>
            </a:r>
          </a:p>
          <a:p>
            <a:pPr lvl="1"/>
            <a:r>
              <a:rPr lang="en-US"/>
              <a:t>write the new element to the first available empty slot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solidFill>
                <a:srgbClr val="000000"/>
              </a:solidFill>
              <a:latin typeface="Consolas"/>
            </a:endParaRPr>
          </a:p>
          <a:p>
            <a:pPr lvl="1"/>
            <a:endParaRPr lang="en-US">
              <a:solidFill>
                <a:srgbClr val="000000"/>
              </a:solidFill>
              <a:latin typeface="Consolas"/>
            </a:endParaRPr>
          </a:p>
          <a:p>
            <a:pPr lvl="1"/>
            <a:r>
              <a:rPr lang="en-US"/>
              <a:t>food for thought: why is new array 2x size of old array? why not just add 1 extra spot? should we ever shrink the array?</a:t>
            </a:r>
          </a:p>
          <a:p>
            <a:pPr lvl="1"/>
            <a:r>
              <a:rPr lang="en-US"/>
              <a:t>this is an example of the time-space tradeoff!</a:t>
            </a:r>
          </a:p>
          <a:p>
            <a:pPr lvl="1"/>
            <a:endParaRPr lang="en-US"/>
          </a:p>
          <a:p>
            <a:pPr marL="0" indent="0">
              <a:buNone/>
            </a:pPr>
            <a:endParaRPr lang="en-US"/>
          </a:p>
        </p:txBody>
      </p:sp>
    </p:spTree>
    <p:extLst>
      <p:ext uri="{BB962C8B-B14F-4D97-AF65-F5344CB8AC3E}">
        <p14:creationId xmlns:p14="http://schemas.microsoft.com/office/powerpoint/2010/main" val="400446682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a:t>
            </a:r>
          </a:p>
          <a:p>
            <a:pPr lvl="2"/>
            <a:r>
              <a:rPr lang="en-US"/>
              <a:t>how?</a:t>
            </a:r>
          </a:p>
        </p:txBody>
      </p:sp>
    </p:spTree>
    <p:extLst>
      <p:ext uri="{BB962C8B-B14F-4D97-AF65-F5344CB8AC3E}">
        <p14:creationId xmlns:p14="http://schemas.microsoft.com/office/powerpoint/2010/main" val="255245536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4" y="1650377"/>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4" y="3252432"/>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solidFill>
                  <a:srgbClr val="FF0000"/>
                </a:solidFill>
              </a:rPr>
              <a:t>a</a:t>
            </a:r>
            <a:r>
              <a:rPr lang="en-US" sz="4000"/>
              <a:t>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7" y="2531323"/>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089730D-758C-3E3B-8B88-7D0934406611}"/>
              </a:ext>
            </a:extLst>
          </p:cNvPr>
          <p:cNvCxnSpPr>
            <a:cxnSpLocks/>
          </p:cNvCxnSpPr>
          <p:nvPr/>
        </p:nvCxnSpPr>
        <p:spPr>
          <a:xfrm>
            <a:off x="2219093" y="2319454"/>
            <a:ext cx="602159"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C768AB5A-2B5C-03D2-7C3F-EDBDF2F0E370}"/>
              </a:ext>
            </a:extLst>
          </p:cNvPr>
          <p:cNvCxnSpPr>
            <a:cxnSpLocks/>
          </p:cNvCxnSpPr>
          <p:nvPr/>
        </p:nvCxnSpPr>
        <p:spPr>
          <a:xfrm>
            <a:off x="2932771" y="2330605"/>
            <a:ext cx="561737"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B116502-3537-3A24-14F7-2CEFEF83D97E}"/>
              </a:ext>
            </a:extLst>
          </p:cNvPr>
          <p:cNvCxnSpPr>
            <a:cxnSpLocks/>
          </p:cNvCxnSpPr>
          <p:nvPr/>
        </p:nvCxnSpPr>
        <p:spPr>
          <a:xfrm>
            <a:off x="3612995" y="2308302"/>
            <a:ext cx="563135"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C78C6F9-AD48-74CE-E0BF-2430FAD2D0C4}"/>
              </a:ext>
            </a:extLst>
          </p:cNvPr>
          <p:cNvCxnSpPr>
            <a:cxnSpLocks/>
          </p:cNvCxnSpPr>
          <p:nvPr/>
        </p:nvCxnSpPr>
        <p:spPr>
          <a:xfrm>
            <a:off x="4382427" y="2308302"/>
            <a:ext cx="579866" cy="1115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F44A38B-BA06-6468-11CB-1D67EAFBE986}"/>
              </a:ext>
            </a:extLst>
          </p:cNvPr>
          <p:cNvCxnSpPr>
            <a:cxnSpLocks/>
          </p:cNvCxnSpPr>
          <p:nvPr/>
        </p:nvCxnSpPr>
        <p:spPr>
          <a:xfrm>
            <a:off x="4962293" y="2319454"/>
            <a:ext cx="613317" cy="1103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AD737EA-BE38-8F58-6ADA-3C427494064C}"/>
              </a:ext>
            </a:extLst>
          </p:cNvPr>
          <p:cNvCxnSpPr>
            <a:cxnSpLocks/>
          </p:cNvCxnSpPr>
          <p:nvPr/>
        </p:nvCxnSpPr>
        <p:spPr>
          <a:xfrm>
            <a:off x="5664820" y="2330605"/>
            <a:ext cx="53386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4886C0B-DDC1-BD50-39DD-B9E2CEFB92ED}"/>
              </a:ext>
            </a:extLst>
          </p:cNvPr>
          <p:cNvCxnSpPr>
            <a:cxnSpLocks/>
          </p:cNvCxnSpPr>
          <p:nvPr/>
        </p:nvCxnSpPr>
        <p:spPr>
          <a:xfrm>
            <a:off x="6333893" y="2330605"/>
            <a:ext cx="490653" cy="10928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F5606FFF-9C85-847A-4211-060CF617F654}"/>
              </a:ext>
            </a:extLst>
          </p:cNvPr>
          <p:cNvSpPr/>
          <p:nvPr/>
        </p:nvSpPr>
        <p:spPr>
          <a:xfrm>
            <a:off x="1940312" y="3423424"/>
            <a:ext cx="479503" cy="54641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1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77" grpId="0" animBg="1"/>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b   b   b   b   b   b</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0" y="218998"/>
            <a:ext cx="8430323" cy="1200329"/>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index; </a:t>
            </a:r>
            <a:r>
              <a:rPr lang="en-US" err="1">
                <a:latin typeface="+mj-lt"/>
              </a:rPr>
              <a:t>i</a:t>
            </a:r>
            <a:r>
              <a:rPr lang="en-US">
                <a:latin typeface="+mj-lt"/>
              </a:rPr>
              <a:t> &lt; numberOfElements-2, ++</a:t>
            </a:r>
            <a:r>
              <a:rPr lang="en-US" err="1">
                <a:latin typeface="+mj-lt"/>
              </a:rPr>
              <a:t>i</a:t>
            </a:r>
            <a:r>
              <a:rPr lang="en-US">
                <a:latin typeface="+mj-lt"/>
              </a:rPr>
              <a:t>) { </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1026" name="Picture 2" descr="🤔 Thinking Face emoji Meaning | Dictionary.com">
            <a:extLst>
              <a:ext uri="{FF2B5EF4-FFF2-40B4-BE49-F238E27FC236}">
                <a16:creationId xmlns:a16="http://schemas.microsoft.com/office/drawing/2014/main" id="{16907CB4-7BFB-0705-573F-32CA0FF4F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293" y="3842679"/>
            <a:ext cx="1102112" cy="11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3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500"/>
                                  </p:iterate>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989F8-3977-E487-6034-E463E92E5920}"/>
              </a:ext>
            </a:extLst>
          </p:cNvPr>
          <p:cNvSpPr/>
          <p:nvPr/>
        </p:nvSpPr>
        <p:spPr>
          <a:xfrm>
            <a:off x="1859465" y="1650380"/>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b   c   d   e   f   g   h    </a:t>
            </a:r>
            <a:r>
              <a:rPr lang="en-US" sz="4000">
                <a:solidFill>
                  <a:schemeClr val="accent6">
                    <a:lumMod val="60000"/>
                    <a:lumOff val="40000"/>
                  </a:schemeClr>
                </a:solidFill>
              </a:rPr>
              <a:t>.</a:t>
            </a:r>
          </a:p>
        </p:txBody>
      </p:sp>
      <p:sp>
        <p:nvSpPr>
          <p:cNvPr id="3" name="Rectangle 2">
            <a:extLst>
              <a:ext uri="{FF2B5EF4-FFF2-40B4-BE49-F238E27FC236}">
                <a16:creationId xmlns:a16="http://schemas.microsoft.com/office/drawing/2014/main" id="{83E0D9BF-0A6A-B7EF-E220-EFBD07D68592}"/>
              </a:ext>
            </a:extLst>
          </p:cNvPr>
          <p:cNvSpPr/>
          <p:nvPr/>
        </p:nvSpPr>
        <p:spPr>
          <a:xfrm>
            <a:off x="1859465" y="3252435"/>
            <a:ext cx="5425069" cy="8028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a:t>a   b   c   d   e   f   g   h</a:t>
            </a:r>
          </a:p>
        </p:txBody>
      </p:sp>
      <p:sp>
        <p:nvSpPr>
          <p:cNvPr id="4" name="Down Arrow 3">
            <a:extLst>
              <a:ext uri="{FF2B5EF4-FFF2-40B4-BE49-F238E27FC236}">
                <a16:creationId xmlns:a16="http://schemas.microsoft.com/office/drawing/2014/main" id="{32E8C09A-5A22-8CF0-678F-43FBBC544C88}"/>
              </a:ext>
            </a:extLst>
          </p:cNvPr>
          <p:cNvSpPr/>
          <p:nvPr/>
        </p:nvSpPr>
        <p:spPr>
          <a:xfrm>
            <a:off x="4382428" y="2531326"/>
            <a:ext cx="189571" cy="643050"/>
          </a:xfrm>
          <a:prstGeom prst="down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F239B8-9C19-1BFA-3696-CF6EF28B92F4}"/>
              </a:ext>
            </a:extLst>
          </p:cNvPr>
          <p:cNvSpPr txBox="1"/>
          <p:nvPr/>
        </p:nvSpPr>
        <p:spPr>
          <a:xfrm>
            <a:off x="-100362" y="198709"/>
            <a:ext cx="8430323" cy="1477328"/>
          </a:xfrm>
          <a:prstGeom prst="rect">
            <a:avLst/>
          </a:prstGeom>
          <a:noFill/>
        </p:spPr>
        <p:txBody>
          <a:bodyPr wrap="square">
            <a:spAutoFit/>
          </a:bodyPr>
          <a:lstStyle/>
          <a:p>
            <a:pPr lvl="3"/>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numberOfElements-1; </a:t>
            </a:r>
            <a:r>
              <a:rPr lang="en-US" err="1">
                <a:latin typeface="+mj-lt"/>
              </a:rPr>
              <a:t>i</a:t>
            </a:r>
            <a:r>
              <a:rPr lang="en-US">
                <a:latin typeface="+mj-lt"/>
              </a:rPr>
              <a:t> &gt;= index, --</a:t>
            </a:r>
            <a:r>
              <a:rPr lang="en-US" err="1">
                <a:latin typeface="+mj-lt"/>
              </a:rPr>
              <a:t>i</a:t>
            </a:r>
            <a:r>
              <a:rPr lang="en-US">
                <a:latin typeface="+mj-lt"/>
              </a:rPr>
              <a:t>) { </a:t>
            </a:r>
          </a:p>
          <a:p>
            <a:pPr lvl="3"/>
            <a:r>
              <a:rPr lang="en-US">
                <a:latin typeface="+mj-lt"/>
              </a:rPr>
              <a:t>	</a:t>
            </a:r>
            <a:r>
              <a:rPr lang="en-US">
                <a:solidFill>
                  <a:srgbClr val="007B00"/>
                </a:solidFill>
                <a:latin typeface="+mj-lt"/>
              </a:rPr>
              <a:t>//copy from right to left</a:t>
            </a:r>
          </a:p>
          <a:p>
            <a:pPr lvl="3"/>
            <a:r>
              <a:rPr lang="en-US">
                <a:latin typeface="+mj-lt"/>
              </a:rPr>
              <a:t>	</a:t>
            </a:r>
            <a:r>
              <a:rPr lang="en-US" err="1">
                <a:latin typeface="+mj-lt"/>
              </a:rPr>
              <a:t>privateArray</a:t>
            </a:r>
            <a:r>
              <a:rPr lang="en-US">
                <a:latin typeface="+mj-lt"/>
              </a:rPr>
              <a:t>[i+1]	= </a:t>
            </a:r>
            <a:r>
              <a:rPr lang="en-US" err="1">
                <a:latin typeface="+mj-lt"/>
              </a:rPr>
              <a:t>privateArray</a:t>
            </a:r>
            <a:r>
              <a:rPr lang="en-US">
                <a:latin typeface="+mj-lt"/>
              </a:rPr>
              <a:t>[</a:t>
            </a:r>
            <a:r>
              <a:rPr lang="en-US" err="1">
                <a:latin typeface="+mj-lt"/>
              </a:rPr>
              <a:t>i</a:t>
            </a:r>
            <a:r>
              <a:rPr lang="en-US">
                <a:latin typeface="+mj-lt"/>
              </a:rPr>
              <a:t>];</a:t>
            </a:r>
          </a:p>
          <a:p>
            <a:pPr lvl="3"/>
            <a:r>
              <a:rPr lang="en-US">
                <a:latin typeface="+mj-lt"/>
              </a:rPr>
              <a:t>}</a:t>
            </a:r>
          </a:p>
          <a:p>
            <a:pPr lvl="3"/>
            <a:r>
              <a:rPr lang="en-US">
                <a:latin typeface="+mj-lt"/>
              </a:rPr>
              <a:t>...</a:t>
            </a:r>
            <a:endParaRPr lang="en-US"/>
          </a:p>
        </p:txBody>
      </p:sp>
      <p:pic>
        <p:nvPicPr>
          <p:cNvPr id="2052" name="Picture 4" descr="Download Emoji Face Happy Free Transparent Image HQ HQ PNG Image |  FreePNGImg">
            <a:extLst>
              <a:ext uri="{FF2B5EF4-FFF2-40B4-BE49-F238E27FC236}">
                <a16:creationId xmlns:a16="http://schemas.microsoft.com/office/drawing/2014/main" id="{D2FD368F-93E0-7A31-6464-2AB85EE4B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404" y="3892674"/>
            <a:ext cx="1027113" cy="1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2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0"/>
                                  </p:iterate>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iterate type="lt">
                                    <p:tmAbs val="500"/>
                                  </p:iterate>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3" grpId="1" build="allAtOnce" autoUpdateAnimBg="0" rev="1"/>
      <p:bldP spid="4" grpId="0" animBg="1"/>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p:cNvSpPr>
            <a:spLocks noGrp="1"/>
          </p:cNvSpPr>
          <p:nvPr>
            <p:ph sz="quarter" idx="10"/>
          </p:nvPr>
        </p:nvSpPr>
        <p:spPr>
          <a:xfrm>
            <a:off x="457200" y="829524"/>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t>assert that the given </a:t>
            </a:r>
            <a:r>
              <a:rPr lang="en-US">
                <a:latin typeface="+mj-lt"/>
              </a:rPr>
              <a:t>index</a:t>
            </a:r>
            <a:r>
              <a:rPr lang="en-US"/>
              <a:t> is valid!</a:t>
            </a:r>
          </a:p>
          <a:p>
            <a:pPr lvl="2"/>
            <a:r>
              <a:rPr lang="en-US">
                <a:solidFill>
                  <a:srgbClr val="0CB5B5"/>
                </a:solidFill>
                <a:latin typeface="+mj-lt"/>
              </a:rPr>
              <a:t>0</a:t>
            </a:r>
            <a:r>
              <a:rPr lang="en-US"/>
              <a:t>  OK ("</a:t>
            </a:r>
            <a:r>
              <a:rPr lang="en-US" b="1"/>
              <a:t>prepend</a:t>
            </a:r>
            <a:r>
              <a:rPr lang="en-US"/>
              <a:t>")</a:t>
            </a:r>
          </a:p>
          <a:p>
            <a:pPr lvl="2"/>
            <a:r>
              <a:rPr lang="en-US" err="1">
                <a:solidFill>
                  <a:srgbClr val="000000"/>
                </a:solidFill>
                <a:latin typeface="Consolas"/>
              </a:rPr>
              <a:t>numberOfElementsActuallyStoredInPrivateArray</a:t>
            </a:r>
            <a:r>
              <a:rPr lang="en-US"/>
              <a:t>  OK (</a:t>
            </a:r>
            <a:r>
              <a:rPr lang="en-US" b="1"/>
              <a:t>append</a:t>
            </a:r>
            <a:r>
              <a:rPr lang="en-US"/>
              <a:t>)</a:t>
            </a:r>
          </a:p>
          <a:p>
            <a:pPr lvl="2"/>
            <a:r>
              <a:rPr lang="en-US">
                <a:solidFill>
                  <a:srgbClr val="0CB5B5"/>
                </a:solidFill>
                <a:latin typeface="+mj-lt"/>
              </a:rPr>
              <a:t>-1</a:t>
            </a:r>
            <a:r>
              <a:rPr lang="en-US"/>
              <a:t>  BAD VERY BAD (</a:t>
            </a:r>
            <a:r>
              <a:rPr lang="en-US" b="1"/>
              <a:t>out of bounds</a:t>
            </a:r>
            <a:r>
              <a:rPr lang="en-US"/>
              <a:t>)</a:t>
            </a:r>
          </a:p>
          <a:p>
            <a:pPr lvl="1"/>
            <a:r>
              <a:rPr lang="en-US"/>
              <a:t>if </a:t>
            </a:r>
            <a:r>
              <a:rPr lang="en-US" err="1">
                <a:latin typeface="+mj-lt"/>
              </a:rPr>
              <a:t>privateArray</a:t>
            </a:r>
            <a:r>
              <a:rPr lang="en-US"/>
              <a:t> is full...</a:t>
            </a:r>
          </a:p>
          <a:p>
            <a:pPr lvl="2"/>
            <a:r>
              <a:rPr lang="en-US"/>
              <a:t>double its length (see previous slide)</a:t>
            </a:r>
          </a:p>
          <a:p>
            <a:pPr lvl="1"/>
            <a:r>
              <a:rPr lang="en-US"/>
              <a:t>make room for the new element!</a:t>
            </a:r>
          </a:p>
          <a:p>
            <a:pPr lvl="2"/>
            <a:r>
              <a:rPr lang="en-US"/>
              <a:t>move elements with index greater than or equal to the given </a:t>
            </a:r>
            <a:r>
              <a:rPr lang="en-US">
                <a:latin typeface="+mj-lt"/>
              </a:rPr>
              <a:t>index</a:t>
            </a:r>
            <a:r>
              <a:rPr lang="en-US"/>
              <a:t> one slot to the right (starting at the back!)</a:t>
            </a:r>
          </a:p>
          <a:p>
            <a:pPr lvl="3"/>
            <a:r>
              <a:rPr lang="en-US"/>
              <a:t>✨ </a:t>
            </a:r>
            <a:r>
              <a:rPr lang="en-US">
                <a:solidFill>
                  <a:srgbClr val="0000FF"/>
                </a:solidFill>
                <a:latin typeface="+mj-lt"/>
              </a:rPr>
              <a:t>for</a:t>
            </a:r>
            <a:r>
              <a:rPr lang="en-US">
                <a:latin typeface="+mj-lt"/>
              </a:rPr>
              <a:t> (</a:t>
            </a:r>
            <a:r>
              <a:rPr lang="en-US">
                <a:solidFill>
                  <a:srgbClr val="0000FF"/>
                </a:solidFill>
                <a:latin typeface="+mj-lt"/>
              </a:rPr>
              <a:t>int</a:t>
            </a:r>
            <a:r>
              <a:rPr lang="en-US">
                <a:latin typeface="+mj-lt"/>
              </a:rPr>
              <a:t> </a:t>
            </a:r>
            <a:r>
              <a:rPr lang="en-US" err="1">
                <a:latin typeface="+mj-lt"/>
              </a:rPr>
              <a:t>i</a:t>
            </a:r>
            <a:r>
              <a:rPr lang="en-US">
                <a:latin typeface="+mj-lt"/>
              </a:rPr>
              <a:t> = ...; </a:t>
            </a:r>
            <a:r>
              <a:rPr lang="en-US" err="1">
                <a:latin typeface="+mj-lt"/>
              </a:rPr>
              <a:t>i</a:t>
            </a:r>
            <a:r>
              <a:rPr lang="en-US">
                <a:latin typeface="+mj-lt"/>
              </a:rPr>
              <a:t> &gt;= index, --</a:t>
            </a:r>
            <a:r>
              <a:rPr lang="en-US" err="1">
                <a:latin typeface="+mj-lt"/>
              </a:rPr>
              <a:t>i</a:t>
            </a:r>
            <a:r>
              <a:rPr lang="en-US">
                <a:latin typeface="+mj-lt"/>
              </a:rPr>
              <a:t>) { </a:t>
            </a:r>
            <a:r>
              <a:rPr lang="en-US">
                <a:solidFill>
                  <a:srgbClr val="BFBFBF"/>
                </a:solidFill>
                <a:latin typeface="+mj-lt"/>
              </a:rPr>
              <a:t>...</a:t>
            </a:r>
            <a:r>
              <a:rPr lang="en-US">
                <a:latin typeface="+mj-lt"/>
              </a:rPr>
              <a:t> }</a:t>
            </a:r>
            <a:endParaRPr lang="en-US"/>
          </a:p>
          <a:p>
            <a:pPr lvl="1"/>
            <a:r>
              <a:rPr lang="en-US"/>
              <a:t>write the new element to the given </a:t>
            </a:r>
            <a:r>
              <a:rPr lang="en-US">
                <a:latin typeface="+mj-lt"/>
              </a:rPr>
              <a:t>index</a:t>
            </a:r>
            <a:r>
              <a:rPr lang="en-US"/>
              <a:t> in </a:t>
            </a:r>
            <a:r>
              <a:rPr lang="en-US" err="1">
                <a:solidFill>
                  <a:srgbClr val="000000"/>
                </a:solidFill>
                <a:latin typeface="Consolas"/>
              </a:rPr>
              <a:t>privateArray</a:t>
            </a:r>
            <a:endParaRPr lang="en-US"/>
          </a:p>
          <a:p>
            <a:pPr lvl="1"/>
            <a:r>
              <a:rPr lang="en-US"/>
              <a:t>increment </a:t>
            </a:r>
            <a:r>
              <a:rPr lang="en-US" err="1">
                <a:solidFill>
                  <a:srgbClr val="000000"/>
                </a:solidFill>
                <a:latin typeface="Consolas"/>
              </a:rPr>
              <a:t>numberOfElementsActuallyStoredInPrivateArray</a:t>
            </a:r>
            <a:endParaRPr lang="en-US"/>
          </a:p>
        </p:txBody>
      </p:sp>
    </p:spTree>
    <p:extLst>
      <p:ext uri="{BB962C8B-B14F-4D97-AF65-F5344CB8AC3E}">
        <p14:creationId xmlns:p14="http://schemas.microsoft.com/office/powerpoint/2010/main" val="14580220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71C64-B31E-9B8D-B0F1-792ADCA0526E}"/>
              </a:ext>
            </a:extLst>
          </p:cNvPr>
          <p:cNvSpPr>
            <a:spLocks noGrp="1"/>
          </p:cNvSpPr>
          <p:nvPr>
            <p:ph type="title"/>
          </p:nvPr>
        </p:nvSpPr>
        <p:spPr/>
        <p:txBody>
          <a:bodyPr/>
          <a:lstStyle/>
          <a:p>
            <a:r>
              <a:rPr lang="en-US"/>
              <a:t>✨ functions can call other functions</a:t>
            </a:r>
          </a:p>
        </p:txBody>
      </p:sp>
      <p:sp>
        <p:nvSpPr>
          <p:cNvPr id="6" name="Content Placeholder 5">
            <a:extLst>
              <a:ext uri="{FF2B5EF4-FFF2-40B4-BE49-F238E27FC236}">
                <a16:creationId xmlns:a16="http://schemas.microsoft.com/office/drawing/2014/main" id="{9E168F3A-E230-D7ED-788D-1FFFF47EDAC3}"/>
              </a:ext>
            </a:extLst>
          </p:cNvPr>
          <p:cNvSpPr>
            <a:spLocks noGrp="1"/>
          </p:cNvSpPr>
          <p:nvPr>
            <p:ph sz="quarter" idx="10"/>
          </p:nvPr>
        </p:nvSpPr>
        <p:spPr/>
        <p:txBody>
          <a:bodyPr/>
          <a:lstStyle/>
          <a:p>
            <a:r>
              <a:rPr lang="en-US">
                <a:cs typeface="Consolas" panose="020B0609020204030204" pitchFamily="49" charset="0"/>
              </a:rPr>
              <a:t>the less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(append) can be implemented using the more general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0"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a:t>
            </a:r>
            <a:r>
              <a:rPr lang="en-US" err="1">
                <a:solidFill>
                  <a:srgbClr val="000000"/>
                </a:solidFill>
                <a:latin typeface="Consolas"/>
              </a:rPr>
              <a:t>numberOfElementsActuallyStoredInPrivateArray</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implement the less general version first because it is simpler</a:t>
            </a:r>
            <a:endParaRPr lang="en-US" b="1"/>
          </a:p>
        </p:txBody>
      </p:sp>
    </p:spTree>
    <p:extLst>
      <p:ext uri="{BB962C8B-B14F-4D97-AF65-F5344CB8AC3E}">
        <p14:creationId xmlns:p14="http://schemas.microsoft.com/office/powerpoint/2010/main" val="2686283280"/>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remove(</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p:cNvSpPr>
            <a:spLocks noGrp="1"/>
          </p:cNvSpPr>
          <p:nvPr>
            <p:ph sz="quarter" idx="10"/>
          </p:nvPr>
        </p:nvSpPr>
        <p:spPr/>
        <p:txBody>
          <a:bodyPr>
            <a:noAutofit/>
          </a:bodyPr>
          <a:lstStyle/>
          <a:p>
            <a:r>
              <a:rPr lang="en-US"/>
              <a:t>to </a:t>
            </a:r>
            <a:r>
              <a:rPr lang="en-US" b="1"/>
              <a:t>remove</a:t>
            </a:r>
            <a:r>
              <a:rPr lang="en-US"/>
              <a:t> an element with a given </a:t>
            </a:r>
            <a:r>
              <a:rPr lang="en-US">
                <a:latin typeface="+mj-lt"/>
              </a:rPr>
              <a:t>index</a:t>
            </a:r>
            <a:r>
              <a:rPr lang="en-US"/>
              <a:t>...</a:t>
            </a:r>
          </a:p>
          <a:p>
            <a:pPr lvl="1"/>
            <a:r>
              <a:rPr lang="en-US"/>
              <a:t>move elements with index greater than or equal to the given </a:t>
            </a:r>
            <a:r>
              <a:rPr lang="en-US">
                <a:latin typeface="+mj-lt"/>
              </a:rPr>
              <a:t>index</a:t>
            </a:r>
            <a:r>
              <a:rPr lang="en-US"/>
              <a:t> one slot to the left</a:t>
            </a:r>
          </a:p>
          <a:p>
            <a:pPr lvl="1"/>
            <a:r>
              <a:rPr lang="en-US"/>
              <a:t>decrement </a:t>
            </a:r>
            <a:r>
              <a:rPr lang="en-US" err="1">
                <a:solidFill>
                  <a:srgbClr val="000000"/>
                </a:solidFill>
                <a:latin typeface="Consolas"/>
              </a:rPr>
              <a:t>numberOfElementsActuallyStoredInPrivateArray</a:t>
            </a:r>
            <a:endParaRPr lang="en-US">
              <a:solidFill>
                <a:srgbClr val="000000"/>
              </a:solidFill>
              <a:latin typeface="Consolas"/>
            </a:endParaRPr>
          </a:p>
        </p:txBody>
      </p:sp>
    </p:spTree>
    <p:extLst>
      <p:ext uri="{BB962C8B-B14F-4D97-AF65-F5344CB8AC3E}">
        <p14:creationId xmlns:p14="http://schemas.microsoft.com/office/powerpoint/2010/main" val="318248439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3EE7-FE7C-D2B3-170B-D87989146E54}"/>
              </a:ext>
            </a:extLst>
          </p:cNvPr>
          <p:cNvSpPr>
            <a:spLocks noGrp="1"/>
          </p:cNvSpPr>
          <p:nvPr>
            <p:ph type="title"/>
          </p:nvPr>
        </p:nvSpPr>
        <p:spPr/>
        <p:txBody>
          <a:bodyPr/>
          <a:lstStyle/>
          <a:p>
            <a:r>
              <a:rPr lang="en-US"/>
              <a:t>💻 Array List Tutorial</a:t>
            </a:r>
            <a:br>
              <a:rPr lang="en-US"/>
            </a:br>
            <a:r>
              <a:rPr lang="en-US" sz="4800"/>
              <a:t>(linked on website)</a:t>
            </a:r>
            <a:endParaRPr lang="en-US"/>
          </a:p>
        </p:txBody>
      </p:sp>
    </p:spTree>
    <p:extLst>
      <p:ext uri="{BB962C8B-B14F-4D97-AF65-F5344CB8AC3E}">
        <p14:creationId xmlns:p14="http://schemas.microsoft.com/office/powerpoint/2010/main" val="219389289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C082F6-64B6-FA82-DDF1-DBAF0EF4F41A}"/>
              </a:ext>
            </a:extLst>
          </p:cNvPr>
          <p:cNvSpPr>
            <a:spLocks noGrp="1"/>
          </p:cNvSpPr>
          <p:nvPr>
            <p:ph sz="quarter" idx="10"/>
          </p:nvPr>
        </p:nvSpPr>
        <p:spPr>
          <a:xfrm>
            <a:off x="178420" y="531614"/>
            <a:ext cx="8787159" cy="4080271"/>
          </a:xfrm>
        </p:spPr>
        <p:txBody>
          <a:bodyPr>
            <a:normAutofit/>
          </a:bodyPr>
          <a:lstStyle/>
          <a:p>
            <a:pPr marL="0" indent="0">
              <a:buNone/>
            </a:pPr>
            <a:r>
              <a:rPr lang="en-US" sz="1600" b="0">
                <a:solidFill>
                  <a:srgbClr val="68482D"/>
                </a:solidFill>
                <a:effectLst/>
                <a:latin typeface="Menlo" panose="020B0609030804020204" pitchFamily="49" charset="0"/>
              </a:rPr>
              <a:t>Tut04</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construct new array list with starting capacity of 1</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new</a:t>
            </a:r>
            <a:r>
              <a:rPr lang="en-US" sz="1600" b="0">
                <a:solidFill>
                  <a:srgbClr val="333333"/>
                </a:solidFill>
                <a:effectLst/>
                <a:latin typeface="Menlo" panose="020B0609030804020204" pitchFamily="49" charset="0"/>
              </a:rPr>
              <a:t> </a:t>
            </a:r>
            <a:r>
              <a:rPr lang="en-US" sz="1600" b="1">
                <a:solidFill>
                  <a:srgbClr val="008100"/>
                </a:solidFill>
                <a:effectLst/>
                <a:latin typeface="Menlo" panose="020B0609030804020204" pitchFamily="49" charset="0"/>
              </a:rPr>
              <a:t>String</a:t>
            </a:r>
            <a:r>
              <a:rPr lang="en-US" sz="1600" b="0">
                <a:solidFill>
                  <a:srgbClr val="252525"/>
                </a:solidFill>
                <a:effectLst/>
                <a:latin typeface="Menlo" panose="020B0609030804020204" pitchFamily="49" charset="0"/>
              </a:rPr>
              <a:t>[</a:t>
            </a:r>
            <a:r>
              <a:rPr lang="en-US" sz="1600" b="0">
                <a:solidFill>
                  <a:srgbClr val="AB6526"/>
                </a:solidFill>
                <a:effectLst/>
                <a:latin typeface="Menlo" panose="020B0609030804020204" pitchFamily="49" charset="0"/>
              </a:rPr>
              <a:t>1</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AB6526"/>
                </a:solidFill>
                <a:effectLst/>
                <a:latin typeface="Menlo" panose="020B0609030804020204" pitchFamily="49" charset="0"/>
              </a:rPr>
              <a:t>  </a:t>
            </a:r>
            <a:r>
              <a:rPr lang="en-US" sz="1600" b="0" err="1">
                <a:solidFill>
                  <a:srgbClr val="AB6526"/>
                </a:solidFill>
                <a:effectLst/>
                <a:latin typeface="Menlo" panose="020B0609030804020204" pitchFamily="49" charset="0"/>
              </a:rPr>
              <a:t>this</a:t>
            </a:r>
            <a:r>
              <a:rPr lang="en-US" sz="1600" b="0" err="1">
                <a:solidFill>
                  <a:srgbClr val="252525"/>
                </a:solidFill>
                <a:effectLst/>
                <a:latin typeface="Menlo" panose="020B0609030804020204" pitchFamily="49" charset="0"/>
              </a:rPr>
              <a:t>.</a:t>
            </a:r>
            <a:r>
              <a:rPr lang="en-US" sz="1600" b="0" err="1">
                <a:solidFill>
                  <a:srgbClr val="7A3E9D"/>
                </a:solidFill>
                <a:effectLst/>
                <a:latin typeface="Menlo" panose="020B0609030804020204" pitchFamily="49" charset="0"/>
              </a:rPr>
              <a:t>numberOfElementsActuallyStoredInPrivateArray</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b="0">
              <a:solidFill>
                <a:srgbClr val="333333"/>
              </a:solidFill>
              <a:effectLst/>
              <a:latin typeface="Menlo" panose="020B0609030804020204" pitchFamily="49" charset="0"/>
            </a:endParaRPr>
          </a:p>
          <a:p>
            <a:pPr marL="0" indent="0">
              <a:buNone/>
            </a:pPr>
            <a:br>
              <a:rPr lang="en-US" sz="1600" b="0">
                <a:solidFill>
                  <a:srgbClr val="333333"/>
                </a:solidFill>
                <a:effectLst/>
                <a:latin typeface="Menlo" panose="020B0609030804020204" pitchFamily="49" charset="0"/>
              </a:rPr>
            </a:br>
            <a:r>
              <a:rPr lang="en-US" sz="1600" b="1">
                <a:solidFill>
                  <a:srgbClr val="008100"/>
                </a:solidFill>
                <a:effectLst/>
                <a:latin typeface="Menlo" panose="020B0609030804020204" pitchFamily="49" charset="0"/>
              </a:rPr>
              <a:t>String</a:t>
            </a:r>
            <a:r>
              <a:rPr lang="en-US" sz="1600" b="0">
                <a:solidFill>
                  <a:srgbClr val="333333"/>
                </a:solidFill>
                <a:effectLst/>
                <a:latin typeface="Menlo" panose="020B0609030804020204" pitchFamily="49" charset="0"/>
              </a:rPr>
              <a:t> </a:t>
            </a:r>
            <a:r>
              <a:rPr lang="en-US" sz="1600" b="0">
                <a:solidFill>
                  <a:srgbClr val="68482D"/>
                </a:solidFill>
                <a:effectLst/>
                <a:latin typeface="Menlo" panose="020B0609030804020204" pitchFamily="49" charset="0"/>
              </a:rPr>
              <a:t>get</a:t>
            </a:r>
            <a:r>
              <a:rPr lang="en-US" sz="1600" b="0">
                <a:solidFill>
                  <a:srgbClr val="252525"/>
                </a:solidFill>
                <a:effectLst/>
                <a:latin typeface="Menlo" panose="020B0609030804020204" pitchFamily="49" charset="0"/>
              </a:rPr>
              <a:t>(</a:t>
            </a:r>
            <a:r>
              <a:rPr lang="en-US" sz="1600" b="1">
                <a:solidFill>
                  <a:srgbClr val="008100"/>
                </a:solidFill>
                <a:effectLst/>
                <a:latin typeface="Menlo" panose="020B0609030804020204" pitchFamily="49" charset="0"/>
              </a:rPr>
              <a:t>int</a:t>
            </a:r>
            <a:r>
              <a:rPr lang="en-US" sz="1600" b="0">
                <a:solidFill>
                  <a:srgbClr val="333333"/>
                </a:solidFill>
                <a:effectLst/>
                <a:latin typeface="Menlo" panose="020B0609030804020204" pitchFamily="49" charset="0"/>
              </a:rPr>
              <a:t> </a:t>
            </a:r>
            <a:r>
              <a:rPr lang="en-US" sz="1600" b="0">
                <a:solidFill>
                  <a:srgbClr val="396694"/>
                </a:solidFill>
                <a:effectLst/>
                <a:latin typeface="Menlo" panose="020B0609030804020204" pitchFamily="49" charset="0"/>
              </a:rPr>
              <a:t>index</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 </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i="1">
                <a:solidFill>
                  <a:srgbClr val="6A8B93"/>
                </a:solidFill>
                <a:effectLst/>
                <a:latin typeface="Menlo" panose="020B0609030804020204" pitchFamily="49" charset="0"/>
              </a:rPr>
              <a:t>  // TODO: get element at given index</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assert</a:t>
            </a: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&gt;=</a:t>
            </a:r>
            <a:r>
              <a:rPr lang="en-US" sz="1600" b="0">
                <a:solidFill>
                  <a:srgbClr val="333333"/>
                </a:solidFill>
                <a:effectLst/>
                <a:latin typeface="Menlo" panose="020B0609030804020204" pitchFamily="49" charset="0"/>
              </a:rPr>
              <a:t> </a:t>
            </a:r>
            <a:r>
              <a:rPr lang="en-US" sz="1600" b="0">
                <a:solidFill>
                  <a:srgbClr val="AB6526"/>
                </a:solidFill>
                <a:effectLst/>
                <a:latin typeface="Menlo" panose="020B0609030804020204" pitchFamily="49" charset="0"/>
              </a:rPr>
              <a:t>0</a:t>
            </a:r>
            <a:r>
              <a:rPr lang="en-US" sz="1600" b="0">
                <a:solidFill>
                  <a:srgbClr val="333333"/>
                </a:solidFill>
                <a:effectLst/>
                <a:latin typeface="Menlo" panose="020B0609030804020204" pitchFamily="49" charset="0"/>
              </a:rPr>
              <a:t> </a:t>
            </a:r>
            <a:r>
              <a:rPr lang="en-US" sz="1600" b="1">
                <a:solidFill>
                  <a:srgbClr val="AD3EFE"/>
                </a:solidFill>
                <a:effectLst/>
                <a:latin typeface="Menlo" panose="020B0609030804020204" pitchFamily="49" charset="0"/>
              </a:rPr>
              <a:t>&amp;&amp;</a:t>
            </a:r>
            <a:r>
              <a:rPr lang="en-US" sz="1600" b="0">
                <a:solidFill>
                  <a:srgbClr val="333333"/>
                </a:solidFill>
                <a:effectLst/>
                <a:latin typeface="Menlo" panose="020B0609030804020204" pitchFamily="49" charset="0"/>
              </a:rPr>
              <a:t> </a:t>
            </a:r>
            <a:br>
              <a:rPr lang="en-US" sz="1600" b="0">
                <a:solidFill>
                  <a:srgbClr val="333333"/>
                </a:solidFill>
                <a:effectLst/>
                <a:latin typeface="Menlo" panose="020B0609030804020204" pitchFamily="49" charset="0"/>
              </a:rPr>
            </a:br>
            <a:r>
              <a:rPr lang="en-US" sz="1600" b="0">
                <a:solidFill>
                  <a:srgbClr val="333333"/>
                </a:solidFill>
                <a:effectLst/>
                <a:latin typeface="Menlo" panose="020B0609030804020204" pitchFamily="49" charset="0"/>
              </a:rPr>
              <a:t>         index </a:t>
            </a:r>
            <a:r>
              <a:rPr lang="en-US" sz="1600" b="1">
                <a:solidFill>
                  <a:srgbClr val="AD3EFE"/>
                </a:solidFill>
                <a:effectLst/>
                <a:latin typeface="Menlo" panose="020B0609030804020204" pitchFamily="49" charset="0"/>
              </a:rPr>
              <a:t>&lt;</a:t>
            </a:r>
            <a:r>
              <a:rPr lang="en-US" sz="1600">
                <a:solidFill>
                  <a:srgbClr val="333333"/>
                </a:solidFill>
                <a:latin typeface="Menlo" panose="020B0609030804020204" pitchFamily="49" charset="0"/>
              </a:rPr>
              <a:t> </a:t>
            </a:r>
            <a:r>
              <a:rPr lang="en-US" sz="1600" b="0" err="1">
                <a:solidFill>
                  <a:srgbClr val="333333"/>
                </a:solidFill>
                <a:effectLst/>
                <a:latin typeface="Menlo" panose="020B0609030804020204" pitchFamily="49" charset="0"/>
              </a:rPr>
              <a:t>numberOfElementsActuallyStoredInPrivateArray</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1">
                <a:solidFill>
                  <a:srgbClr val="008100"/>
                </a:solidFill>
                <a:effectLst/>
                <a:latin typeface="Menlo" panose="020B0609030804020204" pitchFamily="49" charset="0"/>
              </a:rPr>
              <a:t>  return</a:t>
            </a:r>
            <a:r>
              <a:rPr lang="en-US" sz="1600" b="0">
                <a:solidFill>
                  <a:srgbClr val="333333"/>
                </a:solidFill>
                <a:effectLst/>
                <a:latin typeface="Menlo" panose="020B0609030804020204" pitchFamily="49" charset="0"/>
              </a:rPr>
              <a:t> </a:t>
            </a:r>
            <a:r>
              <a:rPr lang="en-US" sz="1600" b="0" err="1">
                <a:solidFill>
                  <a:srgbClr val="333333"/>
                </a:solidFill>
                <a:effectLst/>
                <a:latin typeface="Menlo" panose="020B0609030804020204" pitchFamily="49" charset="0"/>
              </a:rPr>
              <a:t>privateArray</a:t>
            </a:r>
            <a:r>
              <a:rPr lang="en-US" sz="1600" b="0">
                <a:solidFill>
                  <a:srgbClr val="252525"/>
                </a:solidFill>
                <a:effectLst/>
                <a:latin typeface="Menlo" panose="020B0609030804020204" pitchFamily="49" charset="0"/>
              </a:rPr>
              <a:t>[</a:t>
            </a:r>
            <a:r>
              <a:rPr lang="en-US" sz="1600" b="0">
                <a:solidFill>
                  <a:srgbClr val="333333"/>
                </a:solidFill>
                <a:effectLst/>
                <a:latin typeface="Menlo" panose="020B0609030804020204" pitchFamily="49" charset="0"/>
              </a:rPr>
              <a:t>index</a:t>
            </a: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r>
              <a:rPr lang="en-US" sz="1600" b="0">
                <a:solidFill>
                  <a:srgbClr val="252525"/>
                </a:solidFill>
                <a:effectLst/>
                <a:latin typeface="Menlo" panose="020B0609030804020204" pitchFamily="49" charset="0"/>
              </a:rPr>
              <a:t>}</a:t>
            </a:r>
            <a:endParaRPr lang="en-US" sz="1600" b="0">
              <a:solidFill>
                <a:srgbClr val="333333"/>
              </a:solidFill>
              <a:effectLst/>
              <a:latin typeface="Menlo" panose="020B0609030804020204" pitchFamily="49" charset="0"/>
            </a:endParaRPr>
          </a:p>
          <a:p>
            <a:pPr marL="0" indent="0">
              <a:buNone/>
            </a:pPr>
            <a:endParaRPr lang="en-US" sz="1600"/>
          </a:p>
        </p:txBody>
      </p:sp>
    </p:spTree>
    <p:extLst>
      <p:ext uri="{BB962C8B-B14F-4D97-AF65-F5344CB8AC3E}">
        <p14:creationId xmlns:p14="http://schemas.microsoft.com/office/powerpoint/2010/main" val="90548611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70EB2-1DCD-F5F0-5D22-ABE96EB9437A}"/>
              </a:ext>
            </a:extLst>
          </p:cNvPr>
          <p:cNvSpPr>
            <a:spLocks noGrp="1"/>
          </p:cNvSpPr>
          <p:nvPr>
            <p:ph sz="quarter" idx="10"/>
          </p:nvPr>
        </p:nvSpPr>
        <p:spPr>
          <a:xfrm>
            <a:off x="367992" y="89210"/>
            <a:ext cx="8229600" cy="5020837"/>
          </a:xfrm>
        </p:spPr>
        <p:txBody>
          <a:bodyPr>
            <a:normAutofit lnSpcReduction="10000"/>
          </a:bodyPr>
          <a:lstStyle/>
          <a:p>
            <a:pPr marL="0" indent="0">
              <a:buNone/>
            </a:pP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append element to the back of the list</a:t>
            </a:r>
            <a:endParaRPr lang="en-US" sz="1200" b="0">
              <a:solidFill>
                <a:srgbClr val="333333"/>
              </a:solidFill>
              <a:effectLst/>
              <a:latin typeface="Menlo" panose="020B0609030804020204" pitchFamily="49" charset="0"/>
            </a:endParaRPr>
          </a:p>
          <a:p>
            <a:pPr marL="0" indent="0">
              <a:buNone/>
            </a:pPr>
            <a:r>
              <a:rPr lang="en-US" sz="1200" b="0">
                <a:solidFill>
                  <a:srgbClr val="68482D"/>
                </a:solidFill>
                <a:effectLst/>
                <a:latin typeface="Menlo" panose="020B0609030804020204" pitchFamily="49" charset="0"/>
              </a:rPr>
              <a:t>  add</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1">
                <a:solidFill>
                  <a:srgbClr val="008100"/>
                </a:solidFill>
                <a:effectLst/>
                <a:latin typeface="Menlo" panose="020B0609030804020204" pitchFamily="49" charset="0"/>
              </a:rPr>
              <a:t>void</a:t>
            </a:r>
            <a:r>
              <a:rPr lang="en-US" sz="1200" b="0">
                <a:solidFill>
                  <a:srgbClr val="333333"/>
                </a:solidFill>
                <a:effectLst/>
                <a:latin typeface="Menlo" panose="020B0609030804020204" pitchFamily="49" charset="0"/>
              </a:rPr>
              <a:t> </a:t>
            </a:r>
            <a:r>
              <a:rPr lang="en-US" sz="1200" b="0">
                <a:solidFill>
                  <a:srgbClr val="68482D"/>
                </a:solidFill>
                <a:effectLst/>
                <a:latin typeface="Menlo" panose="020B0609030804020204" pitchFamily="49" charset="0"/>
              </a:rPr>
              <a:t>add</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333333"/>
                </a:solidFill>
                <a:effectLst/>
                <a:latin typeface="Menlo" panose="020B0609030804020204" pitchFamily="49" charset="0"/>
              </a:rPr>
              <a:t> </a:t>
            </a:r>
            <a:r>
              <a:rPr lang="en-US" sz="1200" b="0">
                <a:solidFill>
                  <a:srgbClr val="396694"/>
                </a:solidFill>
                <a:effectLst/>
                <a:latin typeface="Menlo" panose="020B0609030804020204" pitchFamily="49" charset="0"/>
              </a:rPr>
              <a:t>element</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 TODO: insert element so it has given index in the list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assert</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0</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&amp;&amp;</a:t>
            </a:r>
            <a:r>
              <a:rPr lang="en-US" sz="1200" b="0">
                <a:solidFill>
                  <a:srgbClr val="333333"/>
                </a:solidFill>
                <a:effectLst/>
                <a:latin typeface="Menlo" panose="020B0609030804020204" pitchFamily="49" charset="0"/>
              </a:rPr>
              <a:t> index </a:t>
            </a:r>
            <a:r>
              <a:rPr lang="en-US" sz="1200" b="1">
                <a:solidFill>
                  <a:srgbClr val="AD3EFE"/>
                </a:solidFill>
                <a:effectLst/>
                <a:latin typeface="Menlo" panose="020B0609030804020204" pitchFamily="49" charset="0"/>
              </a:rPr>
              <a:t>&lt;=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if</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numberOfElementsActuallyStoredInPrivateArray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//must make array bigger</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String</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new</a:t>
            </a:r>
            <a:r>
              <a:rPr lang="en-US" sz="1200" b="0">
                <a:solidFill>
                  <a:srgbClr val="333333"/>
                </a:solidFill>
                <a:effectLst/>
                <a:latin typeface="Menlo" panose="020B0609030804020204" pitchFamily="49" charset="0"/>
              </a:rPr>
              <a:t> </a:t>
            </a:r>
            <a:r>
              <a:rPr lang="en-US" sz="1200" b="1">
                <a:solidFill>
                  <a:srgbClr val="008100"/>
                </a:solidFill>
                <a:effectLst/>
                <a:latin typeface="Menlo" panose="020B0609030804020204" pitchFamily="49" charset="0"/>
              </a:rPr>
              <a:t>String</a:t>
            </a:r>
            <a:r>
              <a:rPr lang="en-US" sz="1200" b="0">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a:solidFill>
                  <a:srgbClr val="AB6526"/>
                </a:solidFill>
                <a:effectLst/>
                <a:latin typeface="Menlo" panose="020B0609030804020204" pitchFamily="49" charset="0"/>
              </a:rPr>
              <a:t>2</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0</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&lt;</a:t>
            </a:r>
            <a:r>
              <a:rPr lang="en-US" sz="1200" b="0" err="1">
                <a:solidFill>
                  <a:srgbClr val="7A3E9D"/>
                </a:solidFill>
                <a:effectLst/>
                <a:latin typeface="Menlo" panose="020B0609030804020204" pitchFamily="49" charset="0"/>
              </a:rPr>
              <a:t>privateArray</a:t>
            </a:r>
            <a:r>
              <a:rPr lang="en-US" sz="1200" b="0" err="1">
                <a:solidFill>
                  <a:srgbClr val="252525"/>
                </a:solidFill>
                <a:effectLst/>
                <a:latin typeface="Menlo" panose="020B0609030804020204" pitchFamily="49" charset="0"/>
              </a:rPr>
              <a:t>.</a:t>
            </a:r>
            <a:r>
              <a:rPr lang="en-US" sz="1200" b="0" err="1">
                <a:solidFill>
                  <a:srgbClr val="7A3E9D"/>
                </a:solidFill>
                <a:effectLst/>
                <a:latin typeface="Menlo" panose="020B0609030804020204" pitchFamily="49" charset="0"/>
              </a:rPr>
              <a:t>length</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tempArray</a:t>
            </a:r>
            <a:r>
              <a:rPr lang="en-US" sz="1200" b="0">
                <a:solidFill>
                  <a:srgbClr val="252525"/>
                </a:solidFill>
                <a:effectLst/>
                <a:latin typeface="Menlo" panose="020B0609030804020204" pitchFamily="49" charset="0"/>
              </a:rPr>
              <a:t>; </a:t>
            </a:r>
            <a:r>
              <a:rPr lang="en-US" sz="1200" b="0">
                <a:solidFill>
                  <a:srgbClr val="0000FF"/>
                </a:solidFill>
                <a:effectLst/>
                <a:latin typeface="Menlo" panose="020B0609030804020204" pitchFamily="49" charset="0"/>
              </a:rPr>
              <a:t>// update the reference</a:t>
            </a: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br>
              <a:rPr lang="en-US" sz="1200" b="0">
                <a:solidFill>
                  <a:srgbClr val="333333"/>
                </a:solidFill>
                <a:effectLst/>
                <a:latin typeface="Menlo" panose="020B0609030804020204" pitchFamily="49" charset="0"/>
              </a:rPr>
            </a:br>
            <a:r>
              <a:rPr lang="en-US" sz="1200" b="0">
                <a:solidFill>
                  <a:srgbClr val="333333"/>
                </a:solidFill>
                <a:effectLst/>
                <a:latin typeface="Menlo" panose="020B0609030804020204" pitchFamily="49" charset="0"/>
              </a:rPr>
              <a:t>  </a:t>
            </a:r>
            <a:r>
              <a:rPr lang="en-US" sz="1200" b="0" i="1">
                <a:solidFill>
                  <a:srgbClr val="6A8B93"/>
                </a:solidFill>
                <a:effectLst/>
                <a:latin typeface="Menlo" panose="020B0609030804020204" pitchFamily="49" charset="0"/>
              </a:rPr>
              <a:t>//room in the array</a:t>
            </a:r>
            <a:endParaRPr lang="en-US" sz="1200" b="0">
              <a:solidFill>
                <a:srgbClr val="333333"/>
              </a:solidFill>
              <a:effectLst/>
              <a:latin typeface="Menlo" panose="020B0609030804020204" pitchFamily="49" charset="0"/>
            </a:endParaRPr>
          </a:p>
          <a:p>
            <a:pPr marL="0" indent="0">
              <a:buNone/>
            </a:pPr>
            <a:r>
              <a:rPr lang="en-US" sz="1200" b="0" i="1">
                <a:solidFill>
                  <a:srgbClr val="6A8B93"/>
                </a:solidFill>
                <a:effectLst/>
                <a:latin typeface="Menlo" panose="020B0609030804020204" pitchFamily="49" charset="0"/>
              </a:rPr>
              <a:t>  //copy from right to left down to index</a:t>
            </a:r>
            <a:endParaRPr lang="en-US" sz="1200" b="0">
              <a:solidFill>
                <a:srgbClr val="333333"/>
              </a:solidFill>
              <a:effectLst/>
              <a:latin typeface="Menlo" panose="020B0609030804020204" pitchFamily="49" charset="0"/>
            </a:endParaRPr>
          </a:p>
          <a:p>
            <a:pPr marL="0" indent="0">
              <a:buNone/>
            </a:pPr>
            <a:r>
              <a:rPr lang="en-US" sz="1200" b="1">
                <a:solidFill>
                  <a:srgbClr val="008100"/>
                </a:solidFill>
                <a:effectLst/>
                <a:latin typeface="Menlo" panose="020B0609030804020204" pitchFamily="49" charset="0"/>
              </a:rPr>
              <a:t>  for</a:t>
            </a:r>
            <a:r>
              <a:rPr lang="en-US" sz="1200" b="0">
                <a:solidFill>
                  <a:srgbClr val="333333"/>
                </a:solidFill>
                <a:effectLst/>
                <a:latin typeface="Menlo" panose="020B0609030804020204" pitchFamily="49" charset="0"/>
              </a:rPr>
              <a:t> </a:t>
            </a:r>
            <a:r>
              <a:rPr lang="en-US" sz="1200" b="0">
                <a:solidFill>
                  <a:srgbClr val="252525"/>
                </a:solidFill>
                <a:effectLst/>
                <a:latin typeface="Menlo" panose="020B0609030804020204" pitchFamily="49" charset="0"/>
              </a:rPr>
              <a:t>(</a:t>
            </a:r>
            <a:r>
              <a:rPr lang="en-US" sz="1200" b="1">
                <a:solidFill>
                  <a:srgbClr val="008100"/>
                </a:solidFill>
                <a:effectLst/>
                <a:latin typeface="Menlo" panose="020B0609030804020204" pitchFamily="49" charset="0"/>
              </a:rPr>
              <a:t>int</a:t>
            </a:r>
            <a:r>
              <a:rPr lang="en-US" sz="1200" b="0">
                <a:solidFill>
                  <a:srgbClr val="333333"/>
                </a:solidFill>
                <a:effectLst/>
                <a:latin typeface="Menlo" panose="020B0609030804020204" pitchFamily="49" charset="0"/>
              </a:rPr>
              <a:t> </a:t>
            </a:r>
            <a:r>
              <a:rPr lang="en-US" sz="1200" b="0" err="1">
                <a:solidFill>
                  <a:srgbClr val="7A3E9D"/>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&gt;=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a:t>
            </a:r>
            <a:r>
              <a:rPr lang="en-US" sz="1200" b="1">
                <a:solidFill>
                  <a:srgbClr val="AD3EFE"/>
                </a:solidFill>
                <a:effectLst/>
                <a:latin typeface="Menlo" panose="020B0609030804020204" pitchFamily="49" charset="0"/>
              </a:rPr>
              <a:t>+</a:t>
            </a:r>
            <a:r>
              <a:rPr lang="en-US" sz="1200" b="0">
                <a:solidFill>
                  <a:srgbClr val="AB6526"/>
                </a:solidFill>
                <a:effectLst/>
                <a:latin typeface="Menlo" panose="020B0609030804020204" pitchFamily="49" charset="0"/>
              </a:rPr>
              <a:t>1</a:t>
            </a:r>
            <a:r>
              <a:rPr lang="en-US" sz="1200" b="0">
                <a:solidFill>
                  <a:srgbClr val="252525"/>
                </a:solidFill>
                <a:effectLst/>
                <a:latin typeface="Menlo" panose="020B0609030804020204" pitchFamily="49" charset="0"/>
              </a:rPr>
              <a:t>]</a:t>
            </a:r>
            <a:r>
              <a:rPr lang="en-US" sz="1200" b="1">
                <a:solidFill>
                  <a:srgbClr val="AD3EFE"/>
                </a:solidFill>
                <a:effectLst/>
                <a:latin typeface="Menlo" panose="020B0609030804020204" pitchFamily="49" charset="0"/>
              </a:rPr>
              <a:t>=</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err="1">
                <a:solidFill>
                  <a:srgbClr val="333333"/>
                </a:solidFill>
                <a:effectLst/>
                <a:latin typeface="Menlo" panose="020B0609030804020204" pitchFamily="49" charset="0"/>
              </a:rPr>
              <a:t>i</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  }</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privateArray</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index</a:t>
            </a: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r>
              <a:rPr lang="en-US" sz="1200" b="1">
                <a:solidFill>
                  <a:srgbClr val="AD3EFE"/>
                </a:solidFill>
                <a:effectLst/>
                <a:latin typeface="Menlo" panose="020B0609030804020204" pitchFamily="49" charset="0"/>
              </a:rPr>
              <a:t>=</a:t>
            </a:r>
            <a:r>
              <a:rPr lang="en-US" sz="1200" b="0">
                <a:solidFill>
                  <a:srgbClr val="333333"/>
                </a:solidFill>
                <a:effectLst/>
                <a:latin typeface="Menlo" panose="020B0609030804020204" pitchFamily="49" charset="0"/>
              </a:rPr>
              <a:t> element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333333"/>
                </a:solidFill>
                <a:effectLst/>
                <a:latin typeface="Menlo" panose="020B0609030804020204" pitchFamily="49" charset="0"/>
              </a:rPr>
              <a:t>  </a:t>
            </a:r>
            <a:r>
              <a:rPr lang="en-US" sz="1200" b="0" err="1">
                <a:solidFill>
                  <a:srgbClr val="333333"/>
                </a:solidFill>
                <a:effectLst/>
                <a:latin typeface="Menlo" panose="020B0609030804020204" pitchFamily="49" charset="0"/>
              </a:rPr>
              <a:t>numberOfElementsActuallyStoredInPrivateArray</a:t>
            </a:r>
            <a:r>
              <a:rPr lang="en-US" sz="1200" b="1">
                <a:solidFill>
                  <a:srgbClr val="AD3EFE"/>
                </a:solidFill>
                <a:effectLst/>
                <a:latin typeface="Menlo" panose="020B0609030804020204" pitchFamily="49" charset="0"/>
              </a:rPr>
              <a:t>++</a:t>
            </a:r>
            <a:r>
              <a:rPr lang="en-US" sz="1200" b="0">
                <a:solidFill>
                  <a:srgbClr val="252525"/>
                </a:solidFill>
                <a:effectLst/>
                <a:latin typeface="Menlo" panose="020B0609030804020204" pitchFamily="49" charset="0"/>
              </a:rPr>
              <a:t>;</a:t>
            </a:r>
            <a:endParaRPr lang="en-US" sz="1200" b="0">
              <a:solidFill>
                <a:srgbClr val="333333"/>
              </a:solidFill>
              <a:effectLst/>
              <a:latin typeface="Menlo" panose="020B0609030804020204" pitchFamily="49" charset="0"/>
            </a:endParaRPr>
          </a:p>
          <a:p>
            <a:pPr marL="0" indent="0">
              <a:buNone/>
            </a:pPr>
            <a:r>
              <a:rPr lang="en-US" sz="1200" b="0">
                <a:solidFill>
                  <a:srgbClr val="252525"/>
                </a:solidFill>
                <a:effectLst/>
                <a:latin typeface="Menlo" panose="020B0609030804020204" pitchFamily="49" charset="0"/>
              </a:rPr>
              <a:t>}</a:t>
            </a:r>
            <a:r>
              <a:rPr lang="en-US" sz="1200" b="0">
                <a:solidFill>
                  <a:srgbClr val="333333"/>
                </a:solidFill>
                <a:effectLst/>
                <a:latin typeface="Menlo" panose="020B0609030804020204" pitchFamily="49" charset="0"/>
              </a:rPr>
              <a:t> </a:t>
            </a:r>
          </a:p>
          <a:p>
            <a:pPr marL="0" indent="0">
              <a:buNone/>
            </a:pPr>
            <a:endParaRPr lang="en-US" sz="1200"/>
          </a:p>
        </p:txBody>
      </p:sp>
    </p:spTree>
    <p:extLst>
      <p:ext uri="{BB962C8B-B14F-4D97-AF65-F5344CB8AC3E}">
        <p14:creationId xmlns:p14="http://schemas.microsoft.com/office/powerpoint/2010/main" val="238409540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5A9E9-AF2D-15D6-5CC8-B2DD250B081D}"/>
              </a:ext>
            </a:extLst>
          </p:cNvPr>
          <p:cNvSpPr>
            <a:spLocks noGrp="1"/>
          </p:cNvSpPr>
          <p:nvPr>
            <p:ph sz="quarter" idx="10"/>
          </p:nvPr>
        </p:nvSpPr>
        <p:spPr>
          <a:xfrm>
            <a:off x="457200" y="167269"/>
            <a:ext cx="8229600" cy="4876340"/>
          </a:xfrm>
        </p:spPr>
        <p:txBody>
          <a:bodyPr>
            <a:normAutofit fontScale="92500" lnSpcReduction="20000"/>
          </a:bodyPr>
          <a:lstStyle/>
          <a:p>
            <a:pPr marL="0" indent="0">
              <a:buNone/>
            </a:pP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remove</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396694"/>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i="1">
                <a:solidFill>
                  <a:srgbClr val="6A8B93"/>
                </a:solidFill>
                <a:effectLst/>
                <a:latin typeface="Menlo" panose="020B0609030804020204" pitchFamily="49" charset="0"/>
              </a:rPr>
              <a:t>  // TODO: remove element at given index</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assert</a:t>
            </a: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&gt;=</a:t>
            </a:r>
            <a:r>
              <a:rPr lang="en-US" b="0">
                <a:solidFill>
                  <a:srgbClr val="333333"/>
                </a:solidFill>
                <a:effectLst/>
                <a:latin typeface="Menlo" panose="020B0609030804020204" pitchFamily="49" charset="0"/>
              </a:rPr>
              <a:t> </a:t>
            </a:r>
            <a:r>
              <a:rPr lang="en-US" b="0">
                <a:solidFill>
                  <a:srgbClr val="AB6526"/>
                </a:solidFill>
                <a:effectLst/>
                <a:latin typeface="Menlo" panose="020B0609030804020204" pitchFamily="49" charset="0"/>
              </a:rPr>
              <a:t>0</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&amp;&amp;</a:t>
            </a:r>
            <a:r>
              <a:rPr lang="en-US" b="0">
                <a:solidFill>
                  <a:srgbClr val="333333"/>
                </a:solidFill>
                <a:effectLst/>
                <a:latin typeface="Menlo" panose="020B0609030804020204" pitchFamily="49" charset="0"/>
              </a:rPr>
              <a:t> </a:t>
            </a:r>
            <a:br>
              <a:rPr lang="en-US" b="0">
                <a:solidFill>
                  <a:srgbClr val="333333"/>
                </a:solidFill>
                <a:effectLst/>
                <a:latin typeface="Menlo" panose="020B0609030804020204" pitchFamily="49" charset="0"/>
              </a:rPr>
            </a:br>
            <a:r>
              <a:rPr lang="en-US" b="0">
                <a:solidFill>
                  <a:srgbClr val="333333"/>
                </a:solidFill>
                <a:effectLst/>
                <a:latin typeface="Menlo" panose="020B0609030804020204" pitchFamily="49" charset="0"/>
              </a:rPr>
              <a:t>         index </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index</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a:solidFill>
                  <a:srgbClr val="7A3E9D"/>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7A3E9D"/>
                </a:solidFill>
                <a:effectLst/>
                <a:latin typeface="Menlo" panose="020B0609030804020204" pitchFamily="49" charset="0"/>
              </a:rPr>
              <a:t>length</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privateArray</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008100"/>
                </a:solidFill>
                <a:effectLst/>
                <a:latin typeface="Menlo" panose="020B0609030804020204" pitchFamily="49" charset="0"/>
              </a:rPr>
              <a:t>null</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numberOfElementsActuallyStoredInPrivateArray</a:t>
            </a:r>
            <a:r>
              <a:rPr lang="en-US" b="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br>
              <a:rPr lang="en-US" b="0">
                <a:solidFill>
                  <a:srgbClr val="333333"/>
                </a:solidFill>
                <a:effectLst/>
                <a:latin typeface="Menlo" panose="020B0609030804020204" pitchFamily="49" charset="0"/>
              </a:rPr>
            </a:br>
            <a:r>
              <a:rPr lang="en-US" b="1">
                <a:solidFill>
                  <a:srgbClr val="008100"/>
                </a:solidFill>
                <a:effectLst/>
                <a:latin typeface="Menlo" panose="020B0609030804020204" pitchFamily="49" charset="0"/>
              </a:rPr>
              <a:t>void</a:t>
            </a:r>
            <a:r>
              <a:rPr lang="en-US" b="0">
                <a:solidFill>
                  <a:srgbClr val="333333"/>
                </a:solidFill>
                <a:effectLst/>
                <a:latin typeface="Menlo" panose="020B0609030804020204" pitchFamily="49" charset="0"/>
              </a:rPr>
              <a:t> </a:t>
            </a:r>
            <a:r>
              <a:rPr lang="en-US" b="0" err="1">
                <a:solidFill>
                  <a:srgbClr val="68482D"/>
                </a:solidFill>
                <a:effectLst/>
                <a:latin typeface="Menlo" panose="020B0609030804020204" pitchFamily="49" charset="0"/>
              </a:rPr>
              <a:t>repeatElements</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396694"/>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saveValue</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size</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err="1">
                <a:solidFill>
                  <a:srgbClr val="7A3E9D"/>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&lt;</a:t>
            </a:r>
            <a:r>
              <a:rPr lang="en-US" b="0" err="1">
                <a:solidFill>
                  <a:srgbClr val="333333"/>
                </a:solidFill>
                <a:effectLst/>
                <a:latin typeface="Menlo" panose="020B0609030804020204" pitchFamily="49" charset="0"/>
              </a:rPr>
              <a:t>saveValue</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1">
                <a:solidFill>
                  <a:srgbClr val="008100"/>
                </a:solidFill>
                <a:effectLst/>
                <a:latin typeface="Menlo" panose="020B0609030804020204" pitchFamily="49" charset="0"/>
              </a:rPr>
              <a:t>    for</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1">
                <a:solidFill>
                  <a:srgbClr val="008100"/>
                </a:solidFill>
                <a:effectLst/>
                <a:latin typeface="Menlo" panose="020B0609030804020204" pitchFamily="49" charset="0"/>
              </a:rPr>
              <a:t>int</a:t>
            </a:r>
            <a:r>
              <a:rPr lang="en-US" b="0">
                <a:solidFill>
                  <a:srgbClr val="333333"/>
                </a:solidFill>
                <a:effectLst/>
                <a:latin typeface="Menlo" panose="020B0609030804020204" pitchFamily="49" charset="0"/>
              </a:rPr>
              <a:t> </a:t>
            </a:r>
            <a:r>
              <a:rPr lang="en-US" b="0">
                <a:solidFill>
                  <a:srgbClr val="7A3E9D"/>
                </a:solidFill>
                <a:effectLst/>
                <a:latin typeface="Menlo" panose="020B0609030804020204" pitchFamily="49" charset="0"/>
              </a:rPr>
              <a:t>j</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0</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j</a:t>
            </a:r>
            <a:r>
              <a:rPr lang="en-US" b="1">
                <a:solidFill>
                  <a:srgbClr val="AD3EFE"/>
                </a:solidFill>
                <a:effectLst/>
                <a:latin typeface="Menlo" panose="020B0609030804020204" pitchFamily="49" charset="0"/>
              </a:rPr>
              <a:t>&lt;</a:t>
            </a:r>
            <a:r>
              <a:rPr lang="en-US" b="0">
                <a:solidFill>
                  <a:srgbClr val="333333"/>
                </a:solidFill>
                <a:effectLst/>
                <a:latin typeface="Menlo" panose="020B0609030804020204" pitchFamily="49" charset="0"/>
              </a:rPr>
              <a:t>numRepeats</a:t>
            </a:r>
            <a:r>
              <a:rPr lang="en-US" b="1">
                <a:solidFill>
                  <a:srgbClr val="AD3EFE"/>
                </a:solidFill>
                <a:effectLst/>
                <a:latin typeface="Menlo" panose="020B0609030804020204" pitchFamily="49" charset="0"/>
              </a:rPr>
              <a:t>-</a:t>
            </a:r>
            <a:r>
              <a:rPr lang="en-US" b="0">
                <a:solidFill>
                  <a:srgbClr val="AB6526"/>
                </a:solidFill>
                <a:effectLst/>
                <a:latin typeface="Menlo" panose="020B0609030804020204" pitchFamily="49" charset="0"/>
              </a:rPr>
              <a:t>1</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err="1">
                <a:solidFill>
                  <a:srgbClr val="333333"/>
                </a:solidFill>
                <a:effectLst/>
                <a:latin typeface="Menlo" panose="020B0609030804020204" pitchFamily="49" charset="0"/>
              </a:rPr>
              <a:t>j</a:t>
            </a:r>
            <a:r>
              <a:rPr lang="en-US" b="1" err="1">
                <a:solidFill>
                  <a:srgbClr val="AD3EFE"/>
                </a:solidFill>
                <a:effectLst/>
                <a:latin typeface="Menlo" panose="020B0609030804020204" pitchFamily="49" charset="0"/>
              </a:rPr>
              <a:t>++</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p>
          <a:p>
            <a:pPr marL="0" indent="0">
              <a:buNone/>
            </a:pPr>
            <a:r>
              <a:rPr lang="en-US" b="0">
                <a:solidFill>
                  <a:srgbClr val="68482D"/>
                </a:solidFill>
                <a:effectLst/>
                <a:latin typeface="Menlo" panose="020B0609030804020204" pitchFamily="49" charset="0"/>
              </a:rPr>
              <a:t>      add</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r>
              <a:rPr lang="en-US" b="0">
                <a:solidFill>
                  <a:srgbClr val="333333"/>
                </a:solidFill>
                <a:effectLst/>
                <a:latin typeface="Menlo" panose="020B0609030804020204" pitchFamily="49" charset="0"/>
              </a:rPr>
              <a:t> </a:t>
            </a:r>
            <a:r>
              <a:rPr lang="en-US" b="0">
                <a:solidFill>
                  <a:srgbClr val="68482D"/>
                </a:solidFill>
                <a:effectLst/>
                <a:latin typeface="Menlo" panose="020B0609030804020204" pitchFamily="49" charset="0"/>
              </a:rPr>
              <a:t>get</a:t>
            </a:r>
            <a:r>
              <a:rPr lang="en-US" b="0">
                <a:solidFill>
                  <a:srgbClr val="252525"/>
                </a:solidFill>
                <a:effectLst/>
                <a:latin typeface="Menlo" panose="020B0609030804020204" pitchFamily="49" charset="0"/>
              </a:rPr>
              <a:t>(</a:t>
            </a:r>
            <a:r>
              <a:rPr lang="en-US" b="0" err="1">
                <a:solidFill>
                  <a:srgbClr val="333333"/>
                </a:solidFill>
                <a:effectLst/>
                <a:latin typeface="Menlo" panose="020B0609030804020204" pitchFamily="49" charset="0"/>
              </a:rPr>
              <a:t>i</a:t>
            </a:r>
            <a:r>
              <a:rPr lang="en-US" b="1">
                <a:solidFill>
                  <a:srgbClr val="AD3EFE"/>
                </a:solidFill>
                <a:effectLst/>
                <a:latin typeface="Menlo" panose="020B0609030804020204" pitchFamily="49" charset="0"/>
              </a:rPr>
              <a:t>*</a:t>
            </a:r>
            <a:r>
              <a:rPr lang="en-US" b="0" err="1">
                <a:solidFill>
                  <a:srgbClr val="333333"/>
                </a:solidFill>
                <a:effectLst/>
                <a:latin typeface="Menlo" panose="020B0609030804020204" pitchFamily="49" charset="0"/>
              </a:rPr>
              <a:t>numRepeats</a:t>
            </a: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  }</a:t>
            </a:r>
            <a:endParaRPr lang="en-US" b="0">
              <a:solidFill>
                <a:srgbClr val="333333"/>
              </a:solidFill>
              <a:effectLst/>
              <a:latin typeface="Menlo" panose="020B0609030804020204" pitchFamily="49" charset="0"/>
            </a:endParaRPr>
          </a:p>
          <a:p>
            <a:pPr marL="0" indent="0">
              <a:buNone/>
            </a:pPr>
            <a:r>
              <a:rPr lang="en-US" b="0">
                <a:solidFill>
                  <a:srgbClr val="252525"/>
                </a:solidFill>
                <a:effectLst/>
                <a:latin typeface="Menlo" panose="020B0609030804020204" pitchFamily="49" charset="0"/>
              </a:rPr>
              <a:t>}</a:t>
            </a:r>
            <a:endParaRPr lang="en-US" b="0">
              <a:solidFill>
                <a:srgbClr val="333333"/>
              </a:solidFill>
              <a:effectLst/>
              <a:latin typeface="Menlo" panose="020B0609030804020204" pitchFamily="49" charset="0"/>
            </a:endParaRPr>
          </a:p>
          <a:p>
            <a:pPr marL="0" indent="0">
              <a:buNone/>
            </a:pPr>
            <a:endParaRPr lang="en-US"/>
          </a:p>
        </p:txBody>
      </p:sp>
    </p:spTree>
    <p:extLst>
      <p:ext uri="{BB962C8B-B14F-4D97-AF65-F5344CB8AC3E}">
        <p14:creationId xmlns:p14="http://schemas.microsoft.com/office/powerpoint/2010/main" val="419170854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BC6EDB-5B8B-BDBD-C2EB-2B16AE124DA9}"/>
              </a:ext>
            </a:extLst>
          </p:cNvPr>
          <p:cNvSpPr>
            <a:spLocks noGrp="1"/>
          </p:cNvSpPr>
          <p:nvPr>
            <p:ph type="title"/>
          </p:nvPr>
        </p:nvSpPr>
        <p:spPr/>
        <p:txBody>
          <a:bodyPr/>
          <a:lstStyle/>
          <a:p>
            <a:r>
              <a:rPr lang="en-US"/>
              <a:t>runtime of array list functions</a:t>
            </a:r>
          </a:p>
        </p:txBody>
      </p:sp>
    </p:spTree>
    <p:extLst>
      <p:ext uri="{BB962C8B-B14F-4D97-AF65-F5344CB8AC3E}">
        <p14:creationId xmlns:p14="http://schemas.microsoft.com/office/powerpoint/2010/main" val="14111340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449A-FDE9-FB5E-4A5C-7B16805906DE}"/>
              </a:ext>
            </a:extLst>
          </p:cNvPr>
          <p:cNvSpPr>
            <a:spLocks noGrp="1"/>
          </p:cNvSpPr>
          <p:nvPr>
            <p:ph type="title"/>
          </p:nvPr>
        </p:nvSpPr>
        <p:spPr/>
        <p:txBody>
          <a:bodyPr/>
          <a:lstStyle/>
          <a:p>
            <a:r>
              <a:rPr lang="en-US"/>
              <a:t>runtime of array list operations</a:t>
            </a:r>
          </a:p>
        </p:txBody>
      </p:sp>
      <p:sp>
        <p:nvSpPr>
          <p:cNvPr id="3" name="Content Placeholder 2">
            <a:extLst>
              <a:ext uri="{FF2B5EF4-FFF2-40B4-BE49-F238E27FC236}">
                <a16:creationId xmlns:a16="http://schemas.microsoft.com/office/drawing/2014/main" id="{AC80707F-0103-0077-7B69-C9386576770D}"/>
              </a:ext>
            </a:extLst>
          </p:cNvPr>
          <p:cNvSpPr>
            <a:spLocks noGrp="1"/>
          </p:cNvSpPr>
          <p:nvPr>
            <p:ph sz="quarter" idx="10"/>
          </p:nvPr>
        </p:nvSpPr>
        <p:spPr>
          <a:xfrm>
            <a:off x="133815" y="963337"/>
            <a:ext cx="8842917" cy="4080271"/>
          </a:xfrm>
        </p:spPr>
        <p:txBody>
          <a:bodyPr/>
          <a:lstStyle/>
          <a:p>
            <a:r>
              <a:rPr lang="en-US"/>
              <a:t>get() – a single operation that retrieves a value from </a:t>
            </a:r>
            <a:r>
              <a:rPr lang="en-US" err="1"/>
              <a:t>privateArray</a:t>
            </a:r>
            <a:endParaRPr lang="en-US"/>
          </a:p>
          <a:p>
            <a:pPr lvl="1"/>
            <a:r>
              <a:rPr lang="en-US"/>
              <a:t>O(1)</a:t>
            </a:r>
          </a:p>
          <a:p>
            <a:r>
              <a:rPr lang="en-US"/>
              <a:t>set() - a single operation that sets a value in </a:t>
            </a:r>
            <a:r>
              <a:rPr lang="en-US" err="1"/>
              <a:t>privateArray</a:t>
            </a:r>
            <a:endParaRPr lang="en-US"/>
          </a:p>
          <a:p>
            <a:pPr lvl="1"/>
            <a:r>
              <a:rPr lang="en-US"/>
              <a:t>O(1)</a:t>
            </a:r>
          </a:p>
          <a:p>
            <a:r>
              <a:rPr lang="en-US"/>
              <a:t>add() – insert element, shift other elements down to make room in for loop</a:t>
            </a:r>
          </a:p>
          <a:p>
            <a:pPr lvl="1"/>
            <a:r>
              <a:rPr lang="en-US"/>
              <a:t>O(1) – if adding to back (and no need to make room)</a:t>
            </a:r>
          </a:p>
          <a:p>
            <a:pPr lvl="1"/>
            <a:r>
              <a:rPr lang="en-US"/>
              <a:t>O(n) – if adding to middle</a:t>
            </a:r>
          </a:p>
          <a:p>
            <a:pPr lvl="1"/>
            <a:r>
              <a:rPr lang="en-US"/>
              <a:t>O(n) – if adding to any location and we have to grow </a:t>
            </a:r>
            <a:r>
              <a:rPr lang="en-US" err="1"/>
              <a:t>privateArray</a:t>
            </a:r>
            <a:r>
              <a:rPr lang="en-US"/>
              <a:t> (ideally this won’t happen often)</a:t>
            </a:r>
          </a:p>
          <a:p>
            <a:r>
              <a:rPr lang="en-US"/>
              <a:t>remove() – remove element, shift other elements down to eliminate gap</a:t>
            </a:r>
          </a:p>
          <a:p>
            <a:pPr lvl="1"/>
            <a:r>
              <a:rPr lang="en-US"/>
              <a:t>O(n)</a:t>
            </a:r>
          </a:p>
        </p:txBody>
      </p:sp>
    </p:spTree>
    <p:extLst>
      <p:ext uri="{BB962C8B-B14F-4D97-AF65-F5344CB8AC3E}">
        <p14:creationId xmlns:p14="http://schemas.microsoft.com/office/powerpoint/2010/main" val="3705754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5513"/>
            <a:ext cx="6284732"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Jim is back; Jim got sick</a:t>
            </a:r>
          </a:p>
          <a:p>
            <a:r>
              <a:rPr lang="en-US" sz="2400">
                <a:solidFill>
                  <a:schemeClr val="accent4"/>
                </a:solidFill>
              </a:rPr>
              <a:t>Midterm info on website</a:t>
            </a:r>
          </a:p>
          <a:p>
            <a:r>
              <a:rPr lang="en-US" sz="2400">
                <a:solidFill>
                  <a:schemeClr val="accent4"/>
                </a:solidFill>
              </a:rPr>
              <a:t>Midterm review session info on website</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is this code </a:t>
            </a:r>
            <a:r>
              <a:rPr lang="en-US" sz="2400" i="1">
                <a:solidFill>
                  <a:schemeClr val="accent5"/>
                </a:solidFill>
              </a:rPr>
              <a:t>good</a:t>
            </a:r>
            <a:r>
              <a:rPr lang="en-US" sz="2400">
                <a:solidFill>
                  <a:schemeClr val="accent5"/>
                </a:solidFill>
              </a:rPr>
              <a:t>?</a:t>
            </a:r>
          </a:p>
          <a:p>
            <a:r>
              <a:rPr lang="en-US" sz="2400">
                <a:solidFill>
                  <a:schemeClr val="accent5"/>
                </a:solidFill>
              </a:rPr>
              <a:t>were array lists </a:t>
            </a:r>
            <a:r>
              <a:rPr lang="en-US" sz="2400" i="1">
                <a:solidFill>
                  <a:schemeClr val="accent5"/>
                </a:solidFill>
              </a:rPr>
              <a:t>helpful</a:t>
            </a:r>
            <a:r>
              <a:rPr lang="en-US" sz="2400">
                <a:solidFill>
                  <a:schemeClr val="accent5"/>
                </a:solidFill>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array list wrap-up</a:t>
            </a:r>
            <a:endParaRPr lang="en-US" sz="2400" b="1">
              <a:solidFill>
                <a:schemeClr val="accent6"/>
              </a:solidFill>
            </a:endParaRPr>
          </a:p>
          <a:p>
            <a:r>
              <a:rPr lang="en-US" sz="2400">
                <a:solidFill>
                  <a:schemeClr val="accent6"/>
                </a:solidFill>
              </a:rPr>
              <a:t>abstraction 🙂 and ☹️</a:t>
            </a:r>
          </a:p>
        </p:txBody>
      </p:sp>
      <p:sp>
        <p:nvSpPr>
          <p:cNvPr id="4" name="TextBox 3">
            <a:extLst>
              <a:ext uri="{FF2B5EF4-FFF2-40B4-BE49-F238E27FC236}">
                <a16:creationId xmlns:a16="http://schemas.microsoft.com/office/drawing/2014/main" id="{325A7692-0BCD-E9BB-3AB3-416FE2C1E3DB}"/>
              </a:ext>
            </a:extLst>
          </p:cNvPr>
          <p:cNvSpPr txBox="1"/>
          <p:nvPr/>
        </p:nvSpPr>
        <p:spPr>
          <a:xfrm>
            <a:off x="3817816" y="3058633"/>
            <a:ext cx="5326184" cy="2049792"/>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200">
                <a:solidFill>
                  <a:srgbClr val="0000FF"/>
                </a:solidFill>
                <a:latin typeface="+mj-lt"/>
                <a:ea typeface="Segoe UI Emoji" panose="020B0502040204020203" pitchFamily="34" charset="0"/>
                <a:cs typeface="Consolas" panose="020B0609020204030204" pitchFamily="49" charset="0"/>
              </a:rPr>
              <a:t>void</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repeatElements</a:t>
            </a:r>
            <a:r>
              <a:rPr lang="en-US" sz="1200">
                <a:latin typeface="+mj-lt"/>
                <a:ea typeface="Segoe UI Emoji" panose="020B0502040204020203" pitchFamily="34" charset="0"/>
                <a:cs typeface="Consolas" panose="020B0609020204030204" pitchFamily="49" charset="0"/>
              </a:rPr>
              <a:t>(</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 size();</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0;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&lt; </a:t>
            </a:r>
            <a:r>
              <a:rPr lang="en-US" sz="1200" err="1">
                <a:latin typeface="+mj-lt"/>
                <a:ea typeface="Segoe UI Emoji" panose="020B0502040204020203" pitchFamily="34" charset="0"/>
                <a:cs typeface="Consolas" panose="020B0609020204030204" pitchFamily="49" charset="0"/>
              </a:rPr>
              <a:t>numBefore</a:t>
            </a:r>
            <a:r>
              <a:rPr lang="en-US" sz="1200">
                <a:latin typeface="+mj-lt"/>
                <a:ea typeface="Segoe UI Emoji" panose="020B0502040204020203" pitchFamily="34" charset="0"/>
                <a:cs typeface="Consolas" panose="020B0609020204030204" pitchFamily="49" charset="0"/>
              </a:rPr>
              <a:t>;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80"/>
                </a:solidFill>
                <a:latin typeface="+mj-lt"/>
                <a:ea typeface="Segoe UI Emoji" panose="020B0502040204020203" pitchFamily="34" charset="0"/>
                <a:cs typeface="Consolas" panose="020B0609020204030204" pitchFamily="49" charset="0"/>
              </a:rPr>
              <a:t>int</a:t>
            </a:r>
            <a:r>
              <a:rPr lang="en-US" sz="1200">
                <a:latin typeface="+mj-lt"/>
                <a:ea typeface="Segoe UI Emoji" panose="020B0502040204020203" pitchFamily="34" charset="0"/>
                <a:cs typeface="Consolas" panose="020B0609020204030204" pitchFamily="49" charset="0"/>
              </a:rPr>
              <a:t> index = </a:t>
            </a:r>
            <a:r>
              <a:rPr lang="en-US" sz="1200" err="1">
                <a:latin typeface="+mj-lt"/>
                <a:ea typeface="Segoe UI Emoji" panose="020B0502040204020203" pitchFamily="34" charset="0"/>
                <a:cs typeface="Consolas" panose="020B0609020204030204" pitchFamily="49" charset="0"/>
              </a:rPr>
              <a:t>i</a:t>
            </a:r>
            <a:r>
              <a:rPr lang="en-US" sz="1200">
                <a:latin typeface="+mj-lt"/>
                <a:ea typeface="Segoe UI Emoji" panose="020B0502040204020203" pitchFamily="34" charset="0"/>
                <a:cs typeface="Consolas" panose="020B0609020204030204" pitchFamily="49" charset="0"/>
              </a:rPr>
              <a:t> *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r>
              <a:rPr lang="en-US" sz="1200">
                <a:solidFill>
                  <a:srgbClr val="0000FF"/>
                </a:solidFill>
                <a:latin typeface="+mj-lt"/>
                <a:ea typeface="Segoe UI Emoji" panose="020B0502040204020203" pitchFamily="34" charset="0"/>
                <a:cs typeface="Consolas" panose="020B0609020204030204" pitchFamily="49" charset="0"/>
              </a:rPr>
              <a:t>for</a:t>
            </a:r>
            <a:r>
              <a:rPr lang="en-US" sz="1200">
                <a:latin typeface="+mj-lt"/>
                <a:ea typeface="Segoe UI Emoji" panose="020B0502040204020203" pitchFamily="34" charset="0"/>
                <a:cs typeface="Consolas" panose="020B0609020204030204" pitchFamily="49" charset="0"/>
              </a:rPr>
              <a:t> (int rep = 0; rep &lt; (</a:t>
            </a:r>
            <a:r>
              <a:rPr lang="en-US" sz="1200" err="1">
                <a:latin typeface="+mj-lt"/>
                <a:ea typeface="Segoe UI Emoji" panose="020B0502040204020203" pitchFamily="34" charset="0"/>
                <a:cs typeface="Consolas" panose="020B0609020204030204" pitchFamily="49" charset="0"/>
              </a:rPr>
              <a:t>numRepeats</a:t>
            </a:r>
            <a:r>
              <a:rPr lang="en-US" sz="1200">
                <a:latin typeface="+mj-lt"/>
                <a:ea typeface="Segoe UI Emoji" panose="020B0502040204020203" pitchFamily="34" charset="0"/>
                <a:cs typeface="Consolas" panose="020B0609020204030204" pitchFamily="49" charset="0"/>
              </a:rPr>
              <a:t> - 1); ++rep)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add(index, get(index));</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200">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11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sz="8800"/>
              <a:t>big-O runtime of</a:t>
            </a:r>
            <a:r>
              <a:rPr lang="en-US"/>
              <a:t> </a:t>
            </a:r>
            <a:r>
              <a:rPr lang="en-US" sz="3600">
                <a:latin typeface="+mj-lt"/>
              </a:rPr>
              <a:t>void add(...);</a:t>
            </a:r>
            <a:endParaRPr lang="en-US">
              <a:latin typeface="+mj-lt"/>
            </a:endParaRPr>
          </a:p>
        </p:txBody>
      </p:sp>
    </p:spTree>
    <p:extLst>
      <p:ext uri="{BB962C8B-B14F-4D97-AF65-F5344CB8AC3E}">
        <p14:creationId xmlns:p14="http://schemas.microsoft.com/office/powerpoint/2010/main" val="122237552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52634927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E6E59-00D7-6800-3799-A9C0C690CB35}"/>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4EA2092-C9D2-D7AD-17B9-B2D16B05F9A5}"/>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7824F4F-4632-DF76-9E72-ADFF99121AC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408078330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339594082"/>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128609247"/>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299170021"/>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3900960653"/>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34073367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2</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4</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ea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8</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wasn't full	</a:t>
                </a:r>
                <a14:m>
                  <m:oMath xmlns:m="http://schemas.openxmlformats.org/officeDocument/2006/math">
                    <m:r>
                      <a:rPr lang="en-US" sz="1400" b="0" i="1" smtClean="0">
                        <a:latin typeface="Cambria Math" panose="02040503050406030204" pitchFamily="18" charset="0"/>
                      </a:rPr>
                      <m:t>1</m:t>
                    </m:r>
                  </m:oMath>
                </a14:m>
                <a:r>
                  <a:rPr lang="en-US" sz="1400"/>
                  <a:t>		🟦🟦🟦🟦🟦🟦🟦🟦</a:t>
                </a:r>
              </a:p>
              <a:p>
                <a:pPr lvl="2"/>
                <a:r>
                  <a:rPr lang="en-US" sz="1400"/>
                  <a:t>was full	</a:t>
                </a:r>
                <a:r>
                  <a:rPr lang="en-US" sz="1400" b="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16</m:t>
                    </m:r>
                  </m:oMath>
                </a14:m>
                <a:r>
                  <a:rPr lang="en-US" sz="1400"/>
                  <a:t>		🟦🟦🟦🟦🟦🟦🟦🟦🟦⬜️⬜️⬜️⬜️⬜️⬜️⬜️</a:t>
                </a:r>
              </a:p>
              <a:p>
                <a:pPr lvl="2"/>
                <a:r>
                  <a:rPr lang="en-US" sz="1400"/>
                  <a:t> 				</a:t>
                </a:r>
                <a14:m>
                  <m:oMath xmlns:m="http://schemas.openxmlformats.org/officeDocument/2006/math">
                    <m:r>
                      <a:rPr lang="en-US" sz="1400" b="0" i="0" smtClean="0">
                        <a:latin typeface="Cambria Math" panose="02040503050406030204" pitchFamily="18" charset="0"/>
                        <a:ea typeface="Cambria Math" panose="02040503050406030204" pitchFamily="18" charset="0"/>
                      </a:rPr>
                      <m:t>…</m:t>
                    </m:r>
                  </m:oMath>
                </a14:m>
                <a:endParaRPr lang="en-US" sz="1400"/>
              </a:p>
              <a:p>
                <a:pPr lvl="2"/>
                <a:r>
                  <a:rPr lang="en-US" sz="1400"/>
                  <a:t> 				</a:t>
                </a:r>
                <a14:m>
                  <m:oMath xmlns:m="http://schemas.openxmlformats.org/officeDocument/2006/math">
                    <m:r>
                      <a:rPr lang="en-US" sz="1400" b="0" i="1" smtClean="0">
                        <a:latin typeface="Cambria Math" panose="02040503050406030204" pitchFamily="18" charset="0"/>
                      </a:rPr>
                      <m:t>1</m:t>
                    </m:r>
                  </m:oMath>
                </a14:m>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5464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1+2+4+1+8+1+1+1+16+</m:t>
                        </m:r>
                        <m:r>
                          <a:rPr lang="en-US" b="0" i="1" smtClean="0">
                            <a:latin typeface="Cambria Math" panose="02040503050406030204" pitchFamily="18" charset="0"/>
                            <a:ea typeface="Cambria Math" panose="02040503050406030204" pitchFamily="18" charset="0"/>
                          </a:rPr>
                          <m:t>1+1+1+1+1+1+1+32+1+1+1+1+1+1+1+1+1+1+1+1+1+1+1+…</m:t>
                        </m:r>
                      </m:num>
                      <m:den>
                        <m:r>
                          <a:rPr lang="en-US" b="0" i="1" smtClean="0">
                            <a:latin typeface="Cambria Math" panose="02040503050406030204" pitchFamily="18" charset="0"/>
                            <a:ea typeface="Cambria Math" panose="02040503050406030204" pitchFamily="18" charset="0"/>
                          </a:rPr>
                          <m:t>𝑛</m:t>
                        </m:r>
                      </m:den>
                    </m:f>
                  </m:oMath>
                </a14:m>
                <a:endParaRPr lang="en-US" b="0">
                  <a:ea typeface="Cambria Math" panose="02040503050406030204" pitchFamily="18" charset="0"/>
                </a:endParaRPr>
              </a:p>
              <a:p>
                <a:pPr lvl="2"/>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1+…+1</m:t>
                            </m:r>
                          </m:e>
                        </m:d>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1+2+4+8+16+…</m:t>
                            </m:r>
                            <m:r>
                              <a:rPr lang="en-US" b="0" i="1" smtClean="0">
                                <a:latin typeface="Cambria Math" panose="02040503050406030204" pitchFamily="18" charset="0"/>
                                <a:ea typeface="Cambria Math" panose="02040503050406030204" pitchFamily="18" charset="0"/>
                              </a:rPr>
                              <m:t>𝑛</m:t>
                            </m:r>
                          </m:e>
                        </m:d>
                      </m:num>
                      <m:den>
                        <m:r>
                          <a:rPr lang="en-US" b="0" i="1" smtClean="0">
                            <a:latin typeface="Cambria Math" panose="02040503050406030204" pitchFamily="18" charset="0"/>
                            <a:ea typeface="Cambria Math" panose="02040503050406030204" pitchFamily="18" charset="0"/>
                          </a:rPr>
                          <m:t>𝑛</m:t>
                        </m:r>
                      </m:den>
                    </m:f>
                  </m:oMath>
                </a14:m>
                <a:endParaRPr lang="en-US">
                  <a:ea typeface="Cambria Math" panose="02040503050406030204" pitchFamily="18" charset="0"/>
                </a:endParaRPr>
              </a:p>
              <a:p>
                <a:pPr lvl="2"/>
                <a:endParaRPr lang="en-US">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endParaRPr lang="en-US" b="0" i="1">
                  <a:latin typeface="Cambria Math" panose="02040503050406030204" pitchFamily="18" charset="0"/>
                  <a:ea typeface="Cambria Math" panose="02040503050406030204" pitchFamily="18" charset="0"/>
                </a:endParaRPr>
              </a:p>
              <a:p>
                <a:pPr lvl="2"/>
                <a:endParaRPr lang="en-US"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num>
                      <m:den>
                        <m:r>
                          <a:rPr lang="en-US" i="1">
                            <a:latin typeface="Cambria Math" panose="02040503050406030204" pitchFamily="18" charset="0"/>
                            <a:ea typeface="Cambria Math" panose="02040503050406030204" pitchFamily="18" charset="0"/>
                          </a:rPr>
                          <m:t>𝑛</m:t>
                        </m:r>
                      </m:den>
                    </m:f>
                  </m:oMath>
                </a14:m>
                <a:endParaRPr lang="en-US"/>
              </a:p>
              <a:p>
                <a:pPr lvl="2"/>
                <a14:m>
                  <m:oMath xmlns:m="http://schemas.openxmlformats.org/officeDocument/2006/math">
                    <m:r>
                      <a:rPr lang="en-US" i="1" smtClean="0">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a:t> 🙂</a:t>
                </a:r>
              </a:p>
              <a:p>
                <a:pPr lvl="2"/>
                <a:endParaRPr lang="en-US"/>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a:stretch>
              </a:blipFill>
            </p:spPr>
            <p:txBody>
              <a:bodyPr/>
              <a:lstStyle/>
              <a:p>
                <a:r>
                  <a:rPr lang="en-US">
                    <a:noFill/>
                  </a:rPr>
                  <a:t> </a:t>
                </a:r>
              </a:p>
            </p:txBody>
          </p:sp>
        </mc:Fallback>
      </mc:AlternateContent>
    </p:spTree>
    <p:extLst>
      <p:ext uri="{BB962C8B-B14F-4D97-AF65-F5344CB8AC3E}">
        <p14:creationId xmlns:p14="http://schemas.microsoft.com/office/powerpoint/2010/main" val="39939360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226858953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47633394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0DE524-8DBC-11DD-85B3-9FB1D199AC2C}"/>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200569758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00418-B6C2-9479-9575-71313DF8650C}"/>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790C37-8FE8-3671-D93E-6E41C79FA3B6}"/>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1767321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79A7-C432-9F3E-E63B-37FADFC01DA6}"/>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374574503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204D0-EFED-A944-CC18-034954025515}"/>
              </a:ext>
            </a:extLst>
          </p:cNvPr>
          <p:cNvSpPr>
            <a:spLocks noGrp="1"/>
          </p:cNvSpPr>
          <p:nvPr>
            <p:ph type="title"/>
          </p:nvPr>
        </p:nvSpPr>
        <p:spPr/>
        <p:txBody>
          <a:bodyPr/>
          <a:lstStyle/>
          <a:p>
            <a:r>
              <a:rPr lang="en-US"/>
              <a:t>abstraction</a:t>
            </a:r>
          </a:p>
        </p:txBody>
      </p:sp>
    </p:spTree>
    <p:extLst>
      <p:ext uri="{BB962C8B-B14F-4D97-AF65-F5344CB8AC3E}">
        <p14:creationId xmlns:p14="http://schemas.microsoft.com/office/powerpoint/2010/main" val="337012182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B5EE3-5F9C-2055-FE7F-7392C40F141E}"/>
              </a:ext>
            </a:extLst>
          </p:cNvPr>
          <p:cNvSpPr>
            <a:spLocks noGrp="1"/>
          </p:cNvSpPr>
          <p:nvPr>
            <p:ph type="title"/>
          </p:nvPr>
        </p:nvSpPr>
        <p:spPr/>
        <p:txBody>
          <a:bodyPr/>
          <a:lstStyle/>
          <a:p>
            <a:r>
              <a:rPr lang="en-US" sz="5400" err="1">
                <a:latin typeface="+mj-lt"/>
                <a:ea typeface="Segoe UI Emoji" panose="020B0502040204020203" pitchFamily="34" charset="0"/>
                <a:cs typeface="Consolas" panose="020B0609020204030204" pitchFamily="49" charset="0"/>
              </a:rPr>
              <a:t>repeatElements</a:t>
            </a:r>
            <a:br>
              <a:rPr lang="en-US">
                <a:latin typeface="+mj-lt"/>
                <a:cs typeface="Consolas" panose="020B0609020204030204" pitchFamily="49" charset="0"/>
              </a:rPr>
            </a:br>
            <a:r>
              <a:rPr lang="en-US" sz="4000">
                <a:ea typeface="Segoe UI Emoji" panose="020B0502040204020203" pitchFamily="34" charset="0"/>
                <a:cs typeface="Consolas" panose="020B0609020204030204" pitchFamily="49" charset="0"/>
              </a:rPr>
              <a:t>two ways</a:t>
            </a:r>
            <a:endParaRPr lang="en-US"/>
          </a:p>
        </p:txBody>
      </p:sp>
    </p:spTree>
    <p:extLst>
      <p:ext uri="{BB962C8B-B14F-4D97-AF65-F5344CB8AC3E}">
        <p14:creationId xmlns:p14="http://schemas.microsoft.com/office/powerpoint/2010/main" val="74772459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B8-6593-54D6-1C56-7FB6D599C463}"/>
              </a:ext>
            </a:extLst>
          </p:cNvPr>
          <p:cNvSpPr>
            <a:spLocks noGrp="1"/>
          </p:cNvSpPr>
          <p:nvPr>
            <p:ph type="title"/>
          </p:nvPr>
        </p:nvSpPr>
        <p:spPr/>
        <p:txBody>
          <a:bodyPr/>
          <a:lstStyle/>
          <a:p>
            <a:r>
              <a:rPr lang="en-US"/>
              <a:t>naive array solution</a:t>
            </a:r>
          </a:p>
        </p:txBody>
      </p:sp>
      <p:sp>
        <p:nvSpPr>
          <p:cNvPr id="3" name="Content Placeholder 2">
            <a:extLst>
              <a:ext uri="{FF2B5EF4-FFF2-40B4-BE49-F238E27FC236}">
                <a16:creationId xmlns:a16="http://schemas.microsoft.com/office/drawing/2014/main" id="{261B8514-1B98-4E8D-FAC6-0BB1B56B3DF6}"/>
              </a:ext>
            </a:extLst>
          </p:cNvPr>
          <p:cNvSpPr>
            <a:spLocks noGrp="1"/>
          </p:cNvSpPr>
          <p:nvPr>
            <p:ph sz="quarter" idx="10"/>
          </p:nvPr>
        </p:nvSpPr>
        <p:spPr/>
        <p:txBody>
          <a:bodyPr>
            <a:noAutofit/>
          </a:bodyPr>
          <a:lstStyle/>
          <a:p>
            <a:pPr marL="0" indent="0">
              <a:buNone/>
            </a:pPr>
            <a:r>
              <a:rPr lang="en-US" sz="1600">
                <a:solidFill>
                  <a:srgbClr val="0000FF"/>
                </a:solidFill>
                <a:latin typeface="+mj-lt"/>
                <a:ea typeface="Segoe UI Emoji" panose="020B0502040204020203" pitchFamily="34" charset="0"/>
                <a:cs typeface="Consolas" panose="020B0609020204030204" pitchFamily="49" charset="0"/>
              </a:rPr>
              <a:t>void</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repeatElementsArrayVersion</a:t>
            </a:r>
            <a:r>
              <a:rPr lang="en-US" sz="1600">
                <a:latin typeface="+mj-lt"/>
                <a:ea typeface="Segoe UI Emoji" panose="020B0502040204020203" pitchFamily="34" charset="0"/>
                <a:cs typeface="Consolas" panose="020B0609020204030204" pitchFamily="49" charset="0"/>
              </a:rPr>
              <a:t>(</a:t>
            </a:r>
            <a:r>
              <a:rPr lang="en-US" sz="1600">
                <a:solidFill>
                  <a:srgbClr val="000080"/>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int</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 size();</a:t>
            </a:r>
          </a:p>
          <a:p>
            <a:pPr marL="0" indent="0">
              <a:buNone/>
            </a:pPr>
            <a:r>
              <a:rPr lang="en-US" sz="1600">
                <a:latin typeface="+mj-lt"/>
                <a:ea typeface="Segoe UI Emoji" panose="020B0502040204020203" pitchFamily="34" charset="0"/>
                <a:cs typeface="Consolas" panose="020B0609020204030204" pitchFamily="49" charset="0"/>
              </a:rPr>
              <a:t>   </a:t>
            </a:r>
            <a:r>
              <a:rPr lang="en-US" sz="1600">
                <a:solidFill>
                  <a:srgbClr val="007B00"/>
                </a:solidFill>
                <a:latin typeface="+mj-lt"/>
                <a:ea typeface="Segoe UI Emoji" panose="020B0502040204020203" pitchFamily="34" charset="0"/>
                <a:cs typeface="Consolas" panose="020B0609020204030204" pitchFamily="49" charset="0"/>
              </a:rPr>
              <a:t> // allocate a new array O(n)</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String[]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 = new </a:t>
            </a:r>
            <a:r>
              <a:rPr lang="en-US" sz="1600">
                <a:solidFill>
                  <a:srgbClr val="000080"/>
                </a:solidFill>
                <a:latin typeface="+mj-lt"/>
                <a:ea typeface="Segoe UI Emoji" panose="020B0502040204020203" pitchFamily="34" charset="0"/>
                <a:cs typeface="Consolas" panose="020B0609020204030204" pitchFamily="49" charset="0"/>
              </a:rPr>
              <a:t>String</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a:t>
            </a:r>
          </a:p>
          <a:p>
            <a:pPr marL="0" indent="0">
              <a:buNone/>
            </a:pPr>
            <a:r>
              <a:rPr lang="en-US" sz="1600">
                <a:solidFill>
                  <a:srgbClr val="007B00"/>
                </a:solidFill>
                <a:latin typeface="+mj-lt"/>
                <a:cs typeface="Consolas" panose="020B0609020204030204" pitchFamily="49" charset="0"/>
              </a:rPr>
              <a:t>    // fill it + O(n)</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int k = 0;</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 0;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&lt; </a:t>
            </a:r>
            <a:r>
              <a:rPr lang="en-US" sz="1600" err="1">
                <a:latin typeface="+mj-lt"/>
                <a:ea typeface="Segoe UI Emoji" panose="020B0502040204020203" pitchFamily="34" charset="0"/>
                <a:cs typeface="Consolas" panose="020B0609020204030204" pitchFamily="49" charset="0"/>
              </a:rPr>
              <a:t>numBefore</a:t>
            </a: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a:solidFill>
                  <a:srgbClr val="0000FF"/>
                </a:solidFill>
                <a:latin typeface="+mj-lt"/>
                <a:ea typeface="Segoe UI Emoji" panose="020B0502040204020203" pitchFamily="34" charset="0"/>
                <a:cs typeface="Consolas" panose="020B0609020204030204" pitchFamily="49" charset="0"/>
              </a:rPr>
              <a:t>for</a:t>
            </a:r>
            <a:r>
              <a:rPr lang="en-US" sz="1600">
                <a:latin typeface="+mj-lt"/>
                <a:ea typeface="Segoe UI Emoji" panose="020B0502040204020203" pitchFamily="34" charset="0"/>
                <a:cs typeface="Consolas" panose="020B0609020204030204" pitchFamily="49" charset="0"/>
              </a:rPr>
              <a:t> (int rep = 0; rep &lt; </a:t>
            </a:r>
            <a:r>
              <a:rPr lang="en-US" sz="1600" err="1">
                <a:latin typeface="+mj-lt"/>
                <a:ea typeface="Segoe UI Emoji" panose="020B0502040204020203" pitchFamily="34" charset="0"/>
                <a:cs typeface="Consolas" panose="020B0609020204030204" pitchFamily="49" charset="0"/>
              </a:rPr>
              <a:t>numRepeats</a:t>
            </a:r>
            <a:r>
              <a:rPr lang="en-US" sz="1600">
                <a:latin typeface="+mj-lt"/>
                <a:ea typeface="Segoe UI Emoji" panose="020B0502040204020203" pitchFamily="34" charset="0"/>
                <a:cs typeface="Consolas" panose="020B0609020204030204" pitchFamily="49" charset="0"/>
              </a:rPr>
              <a:t>; ++rep)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r>
              <a:rPr lang="en-US" sz="1600" err="1">
                <a:latin typeface="+mj-lt"/>
                <a:ea typeface="Segoe UI Emoji" panose="020B0502040204020203" pitchFamily="34" charset="0"/>
                <a:cs typeface="Consolas" panose="020B0609020204030204" pitchFamily="49" charset="0"/>
              </a:rPr>
              <a:t>newPrivateArray</a:t>
            </a:r>
            <a:r>
              <a:rPr lang="en-US" sz="1600">
                <a:latin typeface="+mj-lt"/>
                <a:ea typeface="Segoe UI Emoji" panose="020B0502040204020203" pitchFamily="34" charset="0"/>
                <a:cs typeface="Consolas" panose="020B0609020204030204" pitchFamily="49" charset="0"/>
              </a:rPr>
              <a:t>[k++] = </a:t>
            </a:r>
            <a:r>
              <a:rPr lang="en-US" sz="1600" err="1">
                <a:latin typeface="+mj-lt"/>
                <a:ea typeface="Segoe UI Emoji" panose="020B0502040204020203" pitchFamily="34" charset="0"/>
                <a:cs typeface="Consolas" panose="020B0609020204030204" pitchFamily="49" charset="0"/>
              </a:rPr>
              <a:t>privateArray</a:t>
            </a:r>
            <a:r>
              <a:rPr lang="en-US" sz="1600">
                <a:latin typeface="+mj-lt"/>
                <a:ea typeface="Segoe UI Emoji" panose="020B0502040204020203" pitchFamily="34" charset="0"/>
                <a:cs typeface="Consolas" panose="020B0609020204030204" pitchFamily="49" charset="0"/>
              </a:rPr>
              <a:t>[</a:t>
            </a:r>
            <a:r>
              <a:rPr lang="en-US" sz="1600" err="1">
                <a:latin typeface="+mj-lt"/>
                <a:ea typeface="Segoe UI Emoji" panose="020B0502040204020203" pitchFamily="34" charset="0"/>
                <a:cs typeface="Consolas" panose="020B0609020204030204" pitchFamily="49" charset="0"/>
              </a:rPr>
              <a:t>i</a:t>
            </a:r>
            <a:r>
              <a:rPr lang="en-US" sz="1600">
                <a:latin typeface="+mj-lt"/>
                <a:ea typeface="Segoe UI Emoji" panose="020B0502040204020203" pitchFamily="34" charset="0"/>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    }</a:t>
            </a:r>
          </a:p>
          <a:p>
            <a:pPr marL="0" indent="0">
              <a:buNone/>
            </a:pPr>
            <a:r>
              <a:rPr lang="en-US" sz="1600">
                <a:latin typeface="+mj-lt"/>
                <a:cs typeface="Consolas" panose="020B0609020204030204" pitchFamily="49" charset="0"/>
              </a:rPr>
              <a:t>    </a:t>
            </a:r>
            <a:r>
              <a:rPr lang="en-US" sz="1600">
                <a:solidFill>
                  <a:srgbClr val="007B00"/>
                </a:solidFill>
                <a:latin typeface="+mj-lt"/>
                <a:cs typeface="Consolas" panose="020B0609020204030204" pitchFamily="49" charset="0"/>
              </a:rPr>
              <a:t>// "swap" references + O(1)</a:t>
            </a:r>
            <a:endParaRPr lang="en-US" sz="1600">
              <a:solidFill>
                <a:srgbClr val="007B00"/>
              </a:solidFill>
              <a:latin typeface="+mj-lt"/>
              <a:ea typeface="Segoe UI Emoji" panose="020B0502040204020203" pitchFamily="34" charset="0"/>
              <a:cs typeface="Consolas" panose="020B0609020204030204" pitchFamily="49" charset="0"/>
            </a:endParaRPr>
          </a:p>
          <a:p>
            <a:pPr marL="0" indent="0">
              <a:buNone/>
            </a:pPr>
            <a:r>
              <a:rPr lang="en-US" sz="1600">
                <a:latin typeface="+mj-lt"/>
                <a:cs typeface="Consolas" panose="020B0609020204030204" pitchFamily="49" charset="0"/>
              </a:rPr>
              <a:t>    </a:t>
            </a:r>
            <a:r>
              <a:rPr lang="en-US" sz="1600" err="1">
                <a:latin typeface="+mj-lt"/>
                <a:cs typeface="Consolas" panose="020B0609020204030204" pitchFamily="49" charset="0"/>
              </a:rPr>
              <a:t>privateArray</a:t>
            </a:r>
            <a:r>
              <a:rPr lang="en-US" sz="1600">
                <a:latin typeface="+mj-lt"/>
                <a:cs typeface="Consolas" panose="020B0609020204030204" pitchFamily="49" charset="0"/>
              </a:rPr>
              <a:t> = </a:t>
            </a:r>
            <a:r>
              <a:rPr lang="en-US" sz="1600" err="1">
                <a:latin typeface="+mj-lt"/>
                <a:cs typeface="Consolas" panose="020B0609020204030204" pitchFamily="49" charset="0"/>
              </a:rPr>
              <a:t>newPrivateArray</a:t>
            </a:r>
            <a:r>
              <a:rPr lang="en-US" sz="1600">
                <a:latin typeface="+mj-lt"/>
                <a:cs typeface="Consolas" panose="020B0609020204030204" pitchFamily="49" charset="0"/>
              </a:rPr>
              <a:t>;</a:t>
            </a:r>
            <a:br>
              <a:rPr lang="en-US" sz="1600">
                <a:latin typeface="+mj-lt"/>
                <a:ea typeface="Segoe UI Emoji" panose="020B0502040204020203" pitchFamily="34" charset="0"/>
                <a:cs typeface="Consolas" panose="020B0609020204030204" pitchFamily="49" charset="0"/>
              </a:rPr>
            </a:br>
            <a:r>
              <a:rPr lang="en-US" sz="1600">
                <a:latin typeface="+mj-lt"/>
                <a:ea typeface="Segoe UI Emoji" panose="020B0502040204020203" pitchFamily="34" charset="0"/>
                <a:cs typeface="Consolas" panose="020B0609020204030204" pitchFamily="49" charset="0"/>
              </a:rPr>
              <a:t>}</a:t>
            </a:r>
            <a:endParaRPr lang="en-US" sz="1600"/>
          </a:p>
        </p:txBody>
      </p:sp>
    </p:spTree>
    <p:extLst>
      <p:ext uri="{BB962C8B-B14F-4D97-AF65-F5344CB8AC3E}">
        <p14:creationId xmlns:p14="http://schemas.microsoft.com/office/powerpoint/2010/main" val="5749789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solution is linear</a:t>
            </a:r>
          </a:p>
        </p:txBody>
      </p:sp>
    </p:spTree>
    <p:extLst>
      <p:ext uri="{BB962C8B-B14F-4D97-AF65-F5344CB8AC3E}">
        <p14:creationId xmlns:p14="http://schemas.microsoft.com/office/powerpoint/2010/main" val="2638232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FAB7-9D68-50FD-899B-6707304217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683653-681D-0AC3-F6BC-364BCA8DE9D1}"/>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105391956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B5F31-6BFE-B535-E005-24A4C4C3DB48}"/>
              </a:ext>
            </a:extLst>
          </p:cNvPr>
          <p:cNvSpPr>
            <a:spLocks noGrp="1"/>
          </p:cNvSpPr>
          <p:nvPr>
            <p:ph type="title"/>
          </p:nvPr>
        </p:nvSpPr>
        <p:spPr/>
        <p:txBody>
          <a:bodyPr>
            <a:normAutofit/>
          </a:bodyPr>
          <a:lstStyle/>
          <a:p>
            <a:pPr lvl="0" defTabSz="342886">
              <a:spcBef>
                <a:spcPct val="20000"/>
              </a:spcBef>
            </a:pPr>
            <a:r>
              <a:rPr lang="en-US"/>
              <a:t>naive array list solution</a:t>
            </a:r>
          </a:p>
        </p:txBody>
      </p:sp>
      <p:sp>
        <p:nvSpPr>
          <p:cNvPr id="3" name="Content Placeholder 2">
            <a:extLst>
              <a:ext uri="{FF2B5EF4-FFF2-40B4-BE49-F238E27FC236}">
                <a16:creationId xmlns:a16="http://schemas.microsoft.com/office/drawing/2014/main" id="{4D1B5E61-11EF-D930-9F3E-F534DDBCD649}"/>
              </a:ext>
            </a:extLst>
          </p:cNvPr>
          <p:cNvSpPr>
            <a:spLocks noGrp="1"/>
          </p:cNvSpPr>
          <p:nvPr>
            <p:ph sz="quarter" idx="10"/>
          </p:nvPr>
        </p:nvSpPr>
        <p:spPr/>
        <p:txBody>
          <a:bodyPr/>
          <a:lstStyle/>
          <a:p>
            <a:pPr marL="0" indent="0">
              <a:buNone/>
            </a:pPr>
            <a:r>
              <a:rPr lang="en-US" sz="1800">
                <a:solidFill>
                  <a:srgbClr val="0000FF"/>
                </a:solidFill>
                <a:latin typeface="+mj-lt"/>
                <a:ea typeface="Segoe UI Emoji" panose="020B0502040204020203" pitchFamily="34" charset="0"/>
                <a:cs typeface="Consolas" panose="020B0609020204030204" pitchFamily="49" charset="0"/>
              </a:rPr>
              <a:t>void</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repeatElements</a:t>
            </a:r>
            <a:r>
              <a:rPr lang="en-US" sz="1800">
                <a:latin typeface="+mj-lt"/>
                <a:ea typeface="Segoe UI Emoji" panose="020B0502040204020203" pitchFamily="34" charset="0"/>
                <a:cs typeface="Consolas" panose="020B0609020204030204" pitchFamily="49" charset="0"/>
              </a:rPr>
              <a:t>(</a:t>
            </a:r>
            <a:r>
              <a:rPr lang="en-US" sz="1800">
                <a:solidFill>
                  <a:srgbClr val="000080"/>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int</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 size();</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0;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&lt; </a:t>
            </a:r>
            <a:r>
              <a:rPr lang="en-US" sz="1800" err="1">
                <a:latin typeface="+mj-lt"/>
                <a:ea typeface="Segoe UI Emoji" panose="020B0502040204020203" pitchFamily="34" charset="0"/>
                <a:cs typeface="Consolas" panose="020B0609020204030204" pitchFamily="49" charset="0"/>
              </a:rPr>
              <a:t>numBefore</a:t>
            </a:r>
            <a:r>
              <a:rPr lang="en-US" sz="1800">
                <a:latin typeface="+mj-lt"/>
                <a:ea typeface="Segoe UI Emoji" panose="020B0502040204020203" pitchFamily="34" charset="0"/>
                <a:cs typeface="Consolas" panose="020B0609020204030204" pitchFamily="49" charset="0"/>
              </a:rPr>
              <a:t>;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n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int index = </a:t>
            </a:r>
            <a:r>
              <a:rPr lang="en-US" sz="1800" err="1">
                <a:latin typeface="+mj-lt"/>
                <a:ea typeface="Segoe UI Emoji" panose="020B0502040204020203" pitchFamily="34" charset="0"/>
                <a:cs typeface="Consolas" panose="020B0609020204030204" pitchFamily="49" charset="0"/>
              </a:rPr>
              <a:t>i</a:t>
            </a:r>
            <a:r>
              <a:rPr lang="en-US" sz="1800">
                <a:latin typeface="+mj-lt"/>
                <a:ea typeface="Segoe UI Emoji" panose="020B0502040204020203" pitchFamily="34" charset="0"/>
                <a:cs typeface="Consolas" panose="020B0609020204030204" pitchFamily="49" charset="0"/>
              </a:rPr>
              <a:t> *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t>
            </a:r>
            <a:r>
              <a:rPr lang="en-US" sz="1800">
                <a:solidFill>
                  <a:srgbClr val="0000FF"/>
                </a:solidFill>
                <a:latin typeface="+mj-lt"/>
                <a:ea typeface="Segoe UI Emoji" panose="020B0502040204020203" pitchFamily="34" charset="0"/>
                <a:cs typeface="Consolas" panose="020B0609020204030204" pitchFamily="49" charset="0"/>
              </a:rPr>
              <a:t>for</a:t>
            </a:r>
            <a:r>
              <a:rPr lang="en-US" sz="1800">
                <a:latin typeface="+mj-lt"/>
                <a:ea typeface="Segoe UI Emoji" panose="020B0502040204020203" pitchFamily="34" charset="0"/>
                <a:cs typeface="Consolas" panose="020B0609020204030204" pitchFamily="49" charset="0"/>
              </a:rPr>
              <a:t> (int rep = 0; rep &lt; (</a:t>
            </a:r>
            <a:r>
              <a:rPr lang="en-US" sz="1800" err="1">
                <a:latin typeface="+mj-lt"/>
                <a:ea typeface="Segoe UI Emoji" panose="020B0502040204020203" pitchFamily="34" charset="0"/>
                <a:cs typeface="Consolas" panose="020B0609020204030204" pitchFamily="49" charset="0"/>
              </a:rPr>
              <a:t>numRepeats</a:t>
            </a:r>
            <a:r>
              <a:rPr lang="en-US" sz="1800">
                <a:latin typeface="+mj-lt"/>
                <a:ea typeface="Segoe UI Emoji" panose="020B0502040204020203" pitchFamily="34" charset="0"/>
                <a:cs typeface="Consolas" panose="020B0609020204030204" pitchFamily="49" charset="0"/>
              </a:rPr>
              <a:t> - 1); ++rep) {</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add(index, get(index)); </a:t>
            </a:r>
            <a:r>
              <a:rPr lang="en-US" sz="1800">
                <a:solidFill>
                  <a:srgbClr val="007B00"/>
                </a:solidFill>
                <a:latin typeface="+mj-lt"/>
                <a:ea typeface="Segoe UI Emoji" panose="020B0502040204020203" pitchFamily="34" charset="0"/>
                <a:cs typeface="Consolas" panose="020B0609020204030204" pitchFamily="49" charset="0"/>
              </a:rPr>
              <a:t>// insert an element</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sz="1800">
                <a:solidFill>
                  <a:srgbClr val="007B00"/>
                </a:solidFill>
                <a:latin typeface="+mj-lt"/>
                <a:ea typeface="Segoe UI Emoji" panose="020B0502040204020203" pitchFamily="34" charset="0"/>
                <a:cs typeface="Consolas" panose="020B0609020204030204" pitchFamily="49" charset="0"/>
              </a:rPr>
              <a:t>//  O(n) because we have to</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    }                               </a:t>
            </a:r>
            <a:r>
              <a:rPr lang="en-US">
                <a:solidFill>
                  <a:srgbClr val="007B00"/>
                </a:solidFill>
                <a:latin typeface="Consolas"/>
                <a:cs typeface="Consolas" panose="020B0609020204030204" pitchFamily="49" charset="0"/>
              </a:rPr>
              <a:t>//  "move stuff over"</a:t>
            </a:r>
            <a:br>
              <a:rPr lang="en-US" sz="1800">
                <a:latin typeface="+mj-lt"/>
                <a:ea typeface="Segoe UI Emoji" panose="020B0502040204020203" pitchFamily="34" charset="0"/>
                <a:cs typeface="Consolas" panose="020B0609020204030204" pitchFamily="49" charset="0"/>
              </a:rPr>
            </a:br>
            <a:r>
              <a:rPr lang="en-US" sz="1800">
                <a:latin typeface="+mj-lt"/>
                <a:ea typeface="Segoe UI Emoji" panose="020B0502040204020203" pitchFamily="34" charset="0"/>
                <a:cs typeface="Consolas" panose="020B0609020204030204" pitchFamily="49" charset="0"/>
              </a:rPr>
              <a:t>}</a:t>
            </a:r>
            <a:endParaRPr lang="en-US"/>
          </a:p>
        </p:txBody>
      </p:sp>
    </p:spTree>
    <p:extLst>
      <p:ext uri="{BB962C8B-B14F-4D97-AF65-F5344CB8AC3E}">
        <p14:creationId xmlns:p14="http://schemas.microsoft.com/office/powerpoint/2010/main" val="1868980138"/>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a:t>the naive array list solution is</a:t>
                </a:r>
                <a:br>
                  <a:rPr lang="en-US"/>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a:t> (quadratic)!!</a:t>
                </a:r>
                <a:br>
                  <a:rPr lang="en-US"/>
                </a:br>
                <a:r>
                  <a:rPr lang="en-US"/>
                  <a:t>☹️</a:t>
                </a:r>
              </a:p>
            </p:txBody>
          </p:sp>
        </mc:Choice>
        <mc:Fallback xmlns="">
          <p:sp>
            <p:nvSpPr>
              <p:cNvPr id="4" name="Title 3">
                <a:extLst>
                  <a:ext uri="{FF2B5EF4-FFF2-40B4-BE49-F238E27FC236}">
                    <a16:creationId xmlns:a16="http://schemas.microsoft.com/office/drawing/2014/main" id="{7FC26F56-3BE2-73FA-C95B-FA535D30E902}"/>
                  </a:ext>
                </a:extLst>
              </p:cNvPr>
              <p:cNvSpPr>
                <a:spLocks noGrp="1" noRot="1" noChangeAspect="1" noMove="1" noResize="1" noEditPoints="1" noAdjustHandles="1" noChangeArrowheads="1" noChangeShapeType="1" noTextEdit="1"/>
              </p:cNvSpPr>
              <p:nvPr>
                <p:ph type="title"/>
              </p:nvPr>
            </p:nvSpPr>
            <p:spPr>
              <a:blipFill>
                <a:blip r:embed="rId2"/>
                <a:stretch>
                  <a:fillRect t="-85507" b="-104348"/>
                </a:stretch>
              </a:blipFill>
            </p:spPr>
            <p:txBody>
              <a:bodyPr/>
              <a:lstStyle/>
              <a:p>
                <a:r>
                  <a:rPr lang="en-US">
                    <a:noFill/>
                  </a:rPr>
                  <a:t> </a:t>
                </a:r>
              </a:p>
            </p:txBody>
          </p:sp>
        </mc:Fallback>
      </mc:AlternateContent>
    </p:spTree>
    <p:extLst>
      <p:ext uri="{BB962C8B-B14F-4D97-AF65-F5344CB8AC3E}">
        <p14:creationId xmlns:p14="http://schemas.microsoft.com/office/powerpoint/2010/main" val="45425759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E08-860A-CB39-F6FB-F9E536F26993}"/>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54112847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26F56-3BE2-73FA-C95B-FA535D30E902}"/>
              </a:ext>
            </a:extLst>
          </p:cNvPr>
          <p:cNvSpPr>
            <a:spLocks noGrp="1"/>
          </p:cNvSpPr>
          <p:nvPr>
            <p:ph type="title"/>
          </p:nvPr>
        </p:nvSpPr>
        <p:spPr/>
        <p:txBody>
          <a:bodyPr/>
          <a:lstStyle/>
          <a:p>
            <a:r>
              <a:rPr lang="en-US" b="1"/>
              <a:t>lesson: </a:t>
            </a:r>
            <a:r>
              <a:rPr lang="en-US"/>
              <a:t>ignoring what's actually happening under the hood is dangerous!</a:t>
            </a:r>
            <a:endParaRPr lang="en-US" b="1"/>
          </a:p>
        </p:txBody>
      </p:sp>
      <p:pic>
        <p:nvPicPr>
          <p:cNvPr id="2" name="Picture 2" descr="learn array even if arraylist exists because Aliens - Ancient Aliens -  Crazy History Channel Guy | Make a Meme">
            <a:extLst>
              <a:ext uri="{FF2B5EF4-FFF2-40B4-BE49-F238E27FC236}">
                <a16:creationId xmlns:a16="http://schemas.microsoft.com/office/drawing/2014/main" id="{03BFBFC3-E2A8-779E-725E-1BE04FA3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34" y="3829538"/>
            <a:ext cx="1633532" cy="1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14418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8F5FD-6FB9-7296-E30D-5D70D589ADC9}"/>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06138343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69446673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217867300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133993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8CDDD-8F99-603D-3225-DEE3566681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4A6432-E129-CE83-9386-024025BD6257}"/>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1ED19CBD-ECFE-6FD3-1B1A-6E6C3614FE14}"/>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C753B7DD-1CAC-C5AA-E9D7-14159AC11117}"/>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3D01F35-014B-FCB3-0D52-EBBDE0FF626D}"/>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F8BCF174-ACAE-CC6A-BFFE-A52691BC751F}"/>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00449673-299A-4A78-B697-8315F0D0B616}"/>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D51DB79A-3A91-56BB-0CEE-5A6633203F21}"/>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AA0BE53-CD56-F958-44D9-FB663E189D6C}"/>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DC0DAE5E-350C-3ED1-B546-0246E3D498AF}"/>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FFBE1A80-151C-1F5A-793A-DBB64F0622C9}"/>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3C19695-E7F6-248D-55F4-819D46792EEA}"/>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36767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118668042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781E7384-C458-C19F-3C69-D6A2EFBF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450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8333941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43571726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7451C-9D88-2DF2-FB25-C60E7BE1F941}"/>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79EB94AC-D49B-6F01-838E-9BFB4BA65053}"/>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316603531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85900352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340683852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DB279-89DA-43C5-54C6-7BDBC0AE17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C7E81A-EEC9-36AB-389C-ECD7651F792C}"/>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048EBA31-5688-3A1C-5F94-770D88D783E0}"/>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39E342A-A857-7404-B1B6-0E51BFAAB949}"/>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0E15EDE-714C-9E54-F30D-5C8661070110}"/>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71F37C1E-1D49-76D2-2687-FD72FEDB0479}"/>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4A460754-7692-9F73-E8F0-CA47B003DC7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EB631850-9FAF-7E22-639C-74E48E3D5DFD}"/>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37FC1BE-0096-EBF7-4ABB-BA8251D7DA50}"/>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1DC9AC3-3F30-6DC3-4F55-594C5550E64F}"/>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C792A8B6-2CA6-ADB4-3BD4-9F48FF8824D3}"/>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FF4AA86-2CD6-057D-C654-885D3E50238F}"/>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51B4A872-BD3B-F732-AB6E-0066E04BD340}"/>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CC9BA45-B480-8027-5886-72D46D80FBEA}"/>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B3D08F3B-3910-53A1-9E3F-E4B2D509AFDC}"/>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B302220-C679-37CB-65E1-54F58576720C}"/>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B51E417-0CFE-C4E8-E26F-3D1F286C8D52}"/>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7D3D68DF-7F3F-1A0F-14CC-A2A9AC1413C8}"/>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CCC7E70F-BD7F-4B54-EA3C-2120ADD8BF4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55890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182349086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2602268-D620-03E6-493F-986D6F6E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5345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F492-5301-4BA6-A074-B40707749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75A24-2C69-62DC-176A-EB523DFC9002}"/>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AD04A716-D6B9-338A-55ED-A0C020A60009}"/>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767858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202097143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1370799217"/>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D1299A71-A29A-76B1-CD64-0C5A06F4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7F0F91-D0D3-7F2A-BAEF-FF887695D9F2}"/>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15480111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58675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48F7-F75B-696F-2938-599D686E4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EF2C7-DC25-96B9-176C-03DB3849F959}"/>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7BB25844-EDA3-C84D-0483-2F1C80F0E358}"/>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208752459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8128154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C0877184-109B-926C-E0E8-05C20EEA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ECD781-9066-9EE8-F0B2-D02099EE3BFD}"/>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19EBC171-7F55-5DC9-68FA-5151C87F15D8}"/>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505AB962-5D0F-A2BB-DED2-3F730CD050A2}"/>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2F0054E-6ADD-4A60-A429-579AB4E33FF4}"/>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03408549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63074831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B1D722-FB9B-5534-45FB-D6984C6F1EE1}"/>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353608235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33796146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176069346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371111979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104582533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8C4-8B0D-ACCB-AA19-8FB65555CF06}"/>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20809691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3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B6201E76-C8E7-141D-8F7A-76C687C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B4F2CFF3-4E07-24B7-AD5F-52B49A594F2E}"/>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65179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25013AB3-1F3A-2446-53A8-A22865C11714}"/>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09806719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F275F-72E0-F0B8-881A-1B63EDDE5AA1}"/>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0E73E237-97FC-69A6-515E-0F0766D84A2A}"/>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BEFFBB65-0401-B79C-B2FF-BCA41CE59C56}"/>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F5139726-CEDA-1721-09B3-8CC040D752A9}"/>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9096E922-FF5B-53F2-C4FE-26A0DA907F0E}"/>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EA0D3D3A-4F44-41FB-D92C-FB747042EFED}"/>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AE0C4F16-302E-E5D7-5AA3-E5F0C9953C59}"/>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5919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86769851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104994373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108365088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272851009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714434330"/>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39833370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C7B16-E497-DAD7-D40B-2ED1327C9ED0}"/>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2723281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75209944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16002107"/>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00102567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47087516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02682751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37474550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268455826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6591209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079505022"/>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53579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898521954"/>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975431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5219822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59477561"/>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1992906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06677824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92493065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42271328"/>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575077044"/>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16218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2877252"/>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16555756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8825684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5164193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4398146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82861487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1268238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E230F-B26C-D250-C2B7-6A0028895BD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19289F4D-921F-0F08-7B83-DC13F245F5E0}"/>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253930062"/>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4212272138"/>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B0012-8D96-FBCB-F761-8443F95EA604}"/>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8864C279-628C-B8C6-4B9D-B0531FD46FA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3AEF2184-B016-5B40-CD76-7969407845FD}"/>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236165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214815263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25680126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3486320801"/>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C0460-3EA0-BC65-DD57-97328E026B5F}"/>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20901376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B6132C17-03BA-5F72-FDF8-48CE663A6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6EF5C-F53D-4F44-E72F-2663196838BB}"/>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23199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6B2D-B691-332B-2CF7-DC0C5D84368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B98DE15F-809B-EEBF-563D-B49FF41966C8}"/>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328543071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Reply to Q + A Thread</a:t>
            </a:r>
          </a:p>
          <a:p>
            <a:r>
              <a:rPr lang="en-US" b="1"/>
              <a:t>Email Body: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547848"/>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Reply to Q + A Thread</a:t>
            </a:r>
          </a:p>
          <a:p>
            <a:r>
              <a:rPr lang="en-US" b="1"/>
              <a:t>Email Body: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25105" y="1657351"/>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6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9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82684</TotalTime>
  <Words>34025</Words>
  <Application>Microsoft Macintosh PowerPoint</Application>
  <PresentationFormat>On-screen Show (16:9)</PresentationFormat>
  <Paragraphs>4566</Paragraphs>
  <Slides>791</Slides>
  <Notes>137</Notes>
  <HiddenSlides>44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791</vt:i4>
      </vt:variant>
    </vt:vector>
  </HeadingPairs>
  <TitlesOfParts>
    <vt:vector size="805" baseType="lpstr">
      <vt:lpstr>Arial</vt:lpstr>
      <vt:lpstr>Calibri</vt:lpstr>
      <vt:lpstr>Cambria Math</vt:lpstr>
      <vt:lpstr>Comic Sans MS</vt:lpstr>
      <vt:lpstr>Consolas</vt:lpstr>
      <vt:lpstr>Impact</vt:lpstr>
      <vt:lpstr>Ligconsolata</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let's learn someting upsetting 🙂👍</vt:lpstr>
      <vt:lpstr>PowerPoint Presentation</vt:lpstr>
      <vt:lpstr>PowerPoint Presentation</vt:lpstr>
      <vt:lpstr>%</vt:lpstr>
      <vt:lpstr>MODULO(x, y)</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array examples</vt:lpstr>
      <vt:lpstr>example: creating an array of the first 100 non-negative integers</vt:lpstr>
      <vt:lpstr>example: creating an array of the first 100  non-negative integers [ 0, 1, ..., 99 ]</vt:lpstr>
      <vt:lpstr>example: array copy</vt:lpstr>
      <vt:lpstr>example: array copy</vt:lpstr>
      <vt:lpstr>☠ example: bad very bad broken array copy</vt:lpstr>
      <vt:lpstr>☠ example: bad very bad broken array copy</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big O</vt:lpstr>
      <vt:lpstr>big O</vt:lpstr>
      <vt:lpstr>big O (1/2)</vt:lpstr>
      <vt:lpstr>big O (2/2) </vt:lpstr>
      <vt:lpstr>🗣 what is the big O digitSum(int n)?  can you do better?</vt:lpstr>
      <vt:lpstr>Caaaaaaaaaaaarl</vt:lpstr>
      <vt:lpstr>runtime of array operations</vt:lpstr>
      <vt:lpstr>runtime of array operations</vt:lpstr>
      <vt:lpstr>accessing an array "under the hood"</vt:lpstr>
      <vt:lpstr>💻 array tutorial</vt:lpstr>
      <vt:lpstr>💻 array tutorial (this time with a wiki page)</vt:lpstr>
      <vt:lpstr>💻 array tutorial</vt:lpstr>
      <vt:lpstr>PowerPoint Presentation</vt:lpstr>
      <vt:lpstr>PowerPoint Presentation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CHATGPT TODO: help hours start monday</vt:lpstr>
      <vt:lpstr>expectations</vt:lpstr>
      <vt:lpstr>ANNOUNCEMENTS today is No Laptop Monday! 🙅‍♂️💻🎉  WARMUP (discuss with people you don't know) what does 2 + 2 like...mean? 🧠  🌞 TODAY Fundamentals of Java Part 1 </vt:lpstr>
      <vt:lpstr>thank you to those who emailed DrJava questions!  note: my email responses tend to be really short; it doesn't mean i'm annoyed; i just have to write emails really fast because there are ~64 students in this class 🙂👍  ps screenshots are really helpful if you email me!</vt:lpstr>
      <vt:lpstr>is there anyone here who is not yet enrolled in CS 136 and would like to be?</vt:lpstr>
      <vt:lpstr>questions before we begin?</vt:lpstr>
      <vt:lpstr>record lecture?</vt:lpstr>
      <vt:lpstr>type</vt:lpstr>
      <vt:lpstr>variables in Java have a specified type</vt:lpstr>
      <vt:lpstr>in Java, declaring and initializing variables are separate things</vt:lpstr>
      <vt:lpstr>built-in data types</vt:lpstr>
      <vt:lpstr>primitive data types</vt:lpstr>
      <vt:lpstr>boolean, char, double, int</vt:lpstr>
      <vt:lpstr>primitive data type Venn diagram</vt:lpstr>
      <vt:lpstr>char is an integer type</vt:lpstr>
      <vt:lpstr>zero</vt:lpstr>
      <vt:lpstr>String</vt:lpstr>
      <vt:lpstr>String (1/2)</vt:lpstr>
      <vt:lpstr>String (2/2)</vt:lpstr>
      <vt:lpstr>operators (except for bitwise operators, which we'll do later maybe)</vt:lpstr>
      <vt:lpstr>assignment operator</vt:lpstr>
      <vt:lpstr>assignment operator</vt:lpstr>
      <vt:lpstr>arithmetic operators</vt:lpstr>
      <vt:lpstr>basic arithmetic (number) operators</vt:lpstr>
      <vt:lpstr>modulo</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ANNOUNCEMENTS today is No Laptop Wednesday! 🙅‍♂️💻🎉🔥  WARMUP is it bad when programs crash?  🌞🌞 TODAY Fundamentals of Java Part 2 </vt:lpstr>
      <vt:lpstr>Homework-00 was due in Gradescope two nights ago; if you didn't submit it yet, probably do that ASAP 🙂👍</vt:lpstr>
      <vt:lpstr>Homework-01 will be harder than Homework-00; Homework-02 will be harder than Homework-01; and then hopefully we more or less plateau  (feel free to reach out with any questions about course difficulty 🙂👍)</vt:lpstr>
      <vt:lpstr>record LEC 01</vt:lpstr>
      <vt:lpstr>flow control</vt:lpstr>
      <vt:lpstr>the execution of a Java program starts at the top of main(...) and flows down down down</vt:lpstr>
      <vt:lpstr>let's step through this program in our minds, and then in a debugger</vt:lpstr>
      <vt:lpstr>functions (preview)</vt:lpstr>
      <vt:lpstr>functions (preview)</vt:lpstr>
      <vt:lpstr>assert</vt:lpstr>
      <vt:lpstr>assert condition; (1/2)</vt:lpstr>
      <vt:lpstr>assert condition; (2/2)</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scope</vt:lpstr>
      <vt:lpstr>{ ... }</vt:lpstr>
      <vt:lpstr>scope</vt:lpstr>
      <vt:lpstr>common scope-related errors</vt:lpstr>
      <vt:lpstr>cannot find symbol (1/2)</vt:lpstr>
      <vt:lpstr>cannot find symbol (2/2)</vt:lpstr>
      <vt:lpstr>variable already defined (1/2)</vt:lpstr>
      <vt:lpstr>variable already defined (2/2)</vt:lpstr>
      <vt:lpstr>whitespace</vt:lpstr>
      <vt:lpstr>whitespace</vt:lpstr>
      <vt:lpstr>exceptions to scope being the same as curly braces</vt:lpstr>
      <vt:lpstr>for (...; ...; ...) { ... }</vt:lpstr>
      <vt:lpstr>☠ if, else, for, while without braces (1/2)</vt:lpstr>
      <vt:lpstr>☠ if, for, while without braces (2/2)</vt:lpstr>
      <vt:lpstr>let's do the homework (including infinite loop example)</vt:lpstr>
      <vt:lpstr>ANNOUNCEMENTS hexDigitSum CORRECTION -- don't print error message and return; instead, just crash using an assert false; 🙂👍 today is Fun Friday! 🎉🎉🎉🔥🚨🚨   WARMUP compress this code!   🙆‍♂️ TODAY  goto and big O notation </vt:lpstr>
      <vt:lpstr>homework hints</vt:lpstr>
      <vt:lpstr>homework hints (1/2)</vt:lpstr>
      <vt:lpstr>homework hints (2/2)</vt:lpstr>
      <vt:lpstr>Java doesn't have a 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 did the bug really happen because they left out the curly braces?</vt:lpstr>
      <vt:lpstr>no, the bug happened because they didn't code in DrJava!</vt:lpstr>
      <vt:lpstr>highlight your code and press Tab!</vt:lpstr>
      <vt:lpstr>big O</vt:lpstr>
      <vt:lpstr>big O (1/2)</vt:lpstr>
      <vt:lpstr>big O (2/2) </vt:lpstr>
      <vt:lpstr>🗣 what is the big O of your isPrime(int n)?  can you do better?</vt:lpstr>
      <vt:lpstr>Caaaaaaaaaaaarl</vt:lpstr>
      <vt:lpstr>extra time: practice exam questions 🤷‍♂️</vt:lpstr>
      <vt:lpstr>ANNOUNCEMENTS today is No Laptop Monday  WARMUP how many arrays does this app use?  (answer on Friday)  TODAY arrays, aka, The Best Data Structure Ever </vt:lpstr>
      <vt:lpstr>record LEC 02</vt:lpstr>
      <vt:lpstr>mental model of an array</vt:lpstr>
      <vt:lpstr>mental model of an array</vt:lpstr>
      <vt:lpstr>mental model of an array</vt:lpstr>
      <vt:lpstr>arrays</vt:lpstr>
      <vt:lpstr>arrays (1/2)</vt:lpstr>
      <vt:lpstr>arrays (2/2)</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runtime of array operations</vt:lpstr>
      <vt:lpstr>runtime of array operations</vt:lpstr>
      <vt:lpstr>accessing an array "under the hood"</vt:lpstr>
      <vt:lpstr>iterating over an array</vt:lpstr>
      <vt:lpstr>iterating over an array</vt:lpstr>
      <vt:lpstr>array examples</vt:lpstr>
      <vt:lpstr>example: creating an array of the first 100 non-negative integers</vt:lpstr>
      <vt:lpstr>example: creating an array of the first 100  non-negative integers</vt:lpstr>
      <vt:lpstr>example: array copy</vt:lpstr>
      <vt:lpstr>example: array copy</vt:lpstr>
      <vt:lpstr>☠ example: bad very bad broken array copy</vt:lpstr>
      <vt:lpstr>☠ example: bad very bad broken array copy</vt:lpstr>
      <vt:lpstr>PowerPoint Presentation</vt:lpstr>
      <vt:lpstr>Homework-02 (refresh the page!) 📚</vt:lpstr>
      <vt:lpstr>Pre-Lab Post-Lab</vt:lpstr>
      <vt:lpstr>record LEC 02</vt:lpstr>
      <vt:lpstr>example: circular array</vt:lpstr>
      <vt:lpstr>example: circular array</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PowerPoint Presentation</vt:lpstr>
      <vt:lpstr>how many arrays?</vt:lpstr>
      <vt:lpstr>💻 array tutorial</vt:lpstr>
      <vt:lpstr>💻 array tutorial (this time with a wiki page)</vt:lpstr>
      <vt:lpstr>💻 array tutorial</vt:lpstr>
      <vt:lpstr>record LEC 02</vt:lpstr>
      <vt:lpstr>attempt to live-code the solutions while half-asleep 🙂👍</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PowerPoint Presentation</vt:lpstr>
      <vt:lpstr>draw some points and lines on the board</vt:lpstr>
      <vt:lpstr>monday memes</vt:lpstr>
      <vt:lpstr>PowerPoint Presentation</vt:lpstr>
      <vt:lpstr>PowerPoint Presentation</vt:lpstr>
      <vt:lpstr>record LEC 01</vt:lpstr>
      <vt:lpstr>functions</vt:lpstr>
      <vt:lpstr>anatomy of a function</vt:lpstr>
      <vt:lpstr>anatomy of a function (1/2)</vt:lpstr>
      <vt:lpstr>anatomy of a function (2/2)</vt:lpstr>
      <vt:lpstr>function arguments</vt:lpstr>
      <vt:lpstr>arguments</vt:lpstr>
      <vt:lpstr>return</vt:lpstr>
      <vt:lpstr>return (1/2)</vt:lpstr>
      <vt:lpstr>return (2/2)</vt:lpstr>
      <vt:lpstr>return (2/2)</vt:lpstr>
      <vt:lpstr>void</vt:lpstr>
      <vt:lpstr>void</vt:lpstr>
      <vt:lpstr>the call stack</vt:lpstr>
      <vt:lpstr>the call stack</vt:lpstr>
      <vt:lpstr>🤔</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new and constructors</vt:lpstr>
      <vt:lpstr>new</vt:lpstr>
      <vt:lpstr>constructors (1/2)</vt:lpstr>
      <vt:lpstr>constructors (2/2)</vt:lpstr>
      <vt:lpstr>this 🐍 in Python, this is self</vt:lpstr>
      <vt:lpstr>this (1/2)</vt:lpstr>
      <vt:lpstr>this (2/2)</vt:lpstr>
      <vt:lpstr>PowerPoint Presentation</vt:lpstr>
      <vt:lpstr>HW-00 has been graded</vt:lpstr>
      <vt:lpstr>HW-01 is being graded...</vt:lpstr>
      <vt:lpstr>PowerPoint Presentation</vt:lpstr>
      <vt:lpstr>PowerPoint Presentation</vt:lpstr>
      <vt:lpstr>PowerPoint Presentation</vt:lpstr>
      <vt:lpstr>most of you did not do this</vt:lpstr>
      <vt:lpstr>PowerPoint Presentation</vt:lpstr>
      <vt:lpstr>you have 24 hours to do this</vt:lpstr>
      <vt:lpstr>record LEC 01</vt:lpstr>
      <vt:lpstr>Java memory model (references to objects)</vt:lpstr>
      <vt:lpstr>references and null</vt:lpstr>
      <vt:lpstr>references (1/2)</vt:lpstr>
      <vt:lpstr>references (2/2)</vt:lpstr>
      <vt:lpstr>null</vt:lpstr>
      <vt:lpstr>the heap a reference is a memory address a memory address is an integer</vt:lpstr>
      <vt:lpstr>the heap</vt:lpstr>
      <vt:lpstr>PowerPoint Presentation</vt:lpstr>
      <vt:lpstr>Vector2 a = new Vector2(3.0, 4.0);</vt:lpstr>
      <vt:lpstr>references (1/2)</vt:lpstr>
      <vt:lpstr>references (1/2)</vt:lpstr>
      <vt:lpstr>references (2/2)</vt:lpstr>
      <vt:lpstr>references (2/2)</vt:lpstr>
      <vt:lpstr>references (3/2)</vt:lpstr>
      <vt:lpstr>static</vt:lpstr>
      <vt:lpstr>static variables and static methods</vt:lpstr>
      <vt:lpstr>instance variables vs. static variables</vt:lpstr>
      <vt:lpstr>instance methods vs. static methods</vt:lpstr>
      <vt:lpstr>example</vt:lpstr>
      <vt:lpstr>PowerPoint Presentation</vt:lpstr>
      <vt:lpstr>💻Class Tutorial</vt:lpstr>
      <vt:lpstr>PowerPoint Presentation</vt:lpstr>
      <vt:lpstr>record LEC 01</vt:lpstr>
      <vt:lpstr>example</vt:lpstr>
      <vt:lpstr>turrets = new Turret[100]; for (int i = 0; i &lt; turrets.length; i++) { // consider iteration i &lt;- 0     Turret turret = turrets[i];     turret = new Turret(); } turrets[0].position = new Vector2(40.0, 0.0);</vt:lpstr>
      <vt:lpstr>turrets = new Turret[100]; for (int i = 0; i &lt; turrets.length; i++) { // consider iteration i &lt;- 0     Turret turret = turrets[i];     turret = new Turret(); } turrets[0].position = new Vector2(40.0, 0.0);</vt:lpstr>
      <vt:lpstr>PowerPoint Presentation</vt:lpstr>
      <vt:lpstr>stack trace</vt:lpstr>
      <vt:lpstr>stack trace</vt:lpstr>
      <vt:lpstr>how did the starter code come to be?</vt:lpstr>
      <vt:lpstr>run the starter code</vt:lpstr>
      <vt:lpstr>delete the starter code</vt:lpstr>
      <vt:lpstr>get familiar with App setup() runs once at the beginning loop() runs over and over, once per frame  during a frame (like a frame of a movie) we update and draw the world</vt:lpstr>
      <vt:lpstr>PowerPoint Presentation</vt:lpstr>
      <vt:lpstr>draw a circle for the player get something (anything) on the screen </vt:lpstr>
      <vt:lpstr>move the player around the player's position must "persist across frames" the simplest approach is to make playerPosition an instance variable of the HW03 class  we will initialize it in setup() and update it in loop() keyboard input is explained in the ✨Documentation✨</vt:lpstr>
      <vt:lpstr>PowerPoint Presentation</vt:lpstr>
      <vt:lpstr>make Player a class optional, but seems reasonable in Java (would have been okay to skip straight to this step; i tend not to)</vt:lpstr>
      <vt:lpstr>make a Turret class keep it simple!--make it similar to Player</vt:lpstr>
      <vt:lpstr>write usage code for how we'll create and update the bullets since it's Week-03, we'll store a bunch of "slots" for bullets in a huuuge array i'll call currently unused slots "not alive" ("dead") to fire a bullet, find the first empty slot in the bullets array and make that bullet alive 🧟</vt:lpstr>
      <vt:lpstr>PowerPoint Presentation</vt:lpstr>
      <vt:lpstr>starting the homework</vt:lpstr>
      <vt:lpstr>multiple turrets</vt:lpstr>
      <vt:lpstr>fire function</vt:lpstr>
      <vt:lpstr>extensions</vt:lpstr>
      <vt:lpstr>turrets flashing upon hit i like having an instance variable called int framesSinceHitByBullet;</vt:lpstr>
      <vt:lpstr>PowerPoint Presentation</vt:lpstr>
      <vt:lpstr>🎥 time</vt:lpstr>
      <vt:lpstr>object-oriented programming</vt:lpstr>
      <vt:lpstr>in Java, everything is a class</vt:lpstr>
      <vt:lpstr>object-orientation != my-code-has-objects</vt:lpstr>
      <vt:lpstr>compression-oriented programming</vt:lpstr>
      <vt:lpstr>neo in the matrix (int) int a; int b</vt:lpstr>
      <vt:lpstr>int[] nums; nums = new int[4];  int[] nums = new int[4];</vt:lpstr>
      <vt:lpstr>details</vt:lpstr>
      <vt:lpstr>garbage collection</vt:lpstr>
      <vt:lpstr>garbage collector</vt:lpstr>
      <vt:lpstr>PowerPoint Presentation</vt:lpstr>
      <vt:lpstr>warmup: using lists</vt:lpstr>
      <vt:lpstr>array list</vt:lpstr>
      <vt:lpstr>motivation</vt:lpstr>
      <vt:lpstr>limitations of arrays</vt:lpstr>
      <vt:lpstr>arrays are fixed-length</vt:lpstr>
      <vt:lpstr>array list</vt:lpstr>
      <vt:lpstr>array list</vt:lpstr>
      <vt:lpstr>implementing array list</vt:lpstr>
      <vt:lpstr>the internal (private) array</vt:lpstr>
      <vt:lpstr>array list</vt:lpstr>
      <vt:lpstr>array list</vt:lpstr>
      <vt:lpstr>Java's ArrayList&lt;ElementType&gt;</vt:lpstr>
      <vt:lpstr>generic</vt:lpstr>
      <vt:lpstr>generic</vt:lpstr>
      <vt:lpstr>internal array is private</vt:lpstr>
      <vt:lpstr>the user doesn't think about the "empty slots"</vt:lpstr>
      <vt:lpstr>array list functions (under the hood)</vt:lpstr>
      <vt:lpstr>ArrayList() { ... } // constructor</vt:lpstr>
      <vt:lpstr>ElementType get(int index) { ... }</vt:lpstr>
      <vt:lpstr>void add(ElementType element) { ... }</vt:lpstr>
      <vt:lpstr>PowerPoint Presentation</vt:lpstr>
      <vt:lpstr>array list</vt:lpstr>
      <vt:lpstr>generic</vt:lpstr>
      <vt:lpstr>internal array is private</vt:lpstr>
      <vt:lpstr>ArrayList() { ... } // constructor</vt:lpstr>
      <vt:lpstr>ElementType get(int index) { ... }</vt:lpstr>
      <vt:lpstr>void add(ElementType element) { ... }</vt:lpstr>
      <vt:lpstr>void add(ElementType element) { ... }</vt:lpstr>
      <vt:lpstr>void add(int index, ElementType element)</vt:lpstr>
      <vt:lpstr>PowerPoint Presentation</vt:lpstr>
      <vt:lpstr>PowerPoint Presentation</vt:lpstr>
      <vt:lpstr>PowerPoint Presentation</vt:lpstr>
      <vt:lpstr>void add(int index, ElementType element)</vt:lpstr>
      <vt:lpstr>✨ functions can call other functions</vt:lpstr>
      <vt:lpstr>void remove(int index) { ... }</vt:lpstr>
      <vt:lpstr>💻 Array List Tutorial (linked on website)</vt:lpstr>
      <vt:lpstr>PowerPoint Presentation</vt:lpstr>
      <vt:lpstr>PowerPoint Presentation</vt:lpstr>
      <vt:lpstr>PowerPoint Presentation</vt:lpstr>
      <vt:lpstr>runtime of array list functions</vt:lpstr>
      <vt:lpstr>runtime of array list operations</vt:lpstr>
      <vt:lpstr>PowerPoint Presentation</vt:lpstr>
      <vt:lpstr>big-O runtime of void add(...);</vt:lpstr>
      <vt:lpstr>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abstraction</vt:lpstr>
      <vt:lpstr>repeatElements two ways</vt:lpstr>
      <vt:lpstr>naive array solution</vt:lpstr>
      <vt:lpstr>the naive array solution is linear</vt:lpstr>
      <vt:lpstr>naive array list solution</vt:lpstr>
      <vt:lpstr>the naive array list solution is n∗O(n)=〖O(n〗^2) (quadratic)!! ☹️</vt:lpstr>
      <vt:lpstr>🧪</vt:lpstr>
      <vt:lpstr>lesson: ignoring what's actually happening under the hood is dangerous!</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517</cp:revision>
  <cp:lastPrinted>2024-09-08T19:21:45Z</cp:lastPrinted>
  <dcterms:created xsi:type="dcterms:W3CDTF">2023-06-11T17:47:53Z</dcterms:created>
  <dcterms:modified xsi:type="dcterms:W3CDTF">2024-09-13T21:22:29Z</dcterms:modified>
</cp:coreProperties>
</file>